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4"/>
  </p:notesMasterIdLst>
  <p:sldIdLst>
    <p:sldId id="256" r:id="rId2"/>
    <p:sldId id="260" r:id="rId3"/>
    <p:sldId id="362" r:id="rId4"/>
    <p:sldId id="261" r:id="rId5"/>
    <p:sldId id="364" r:id="rId6"/>
    <p:sldId id="363" r:id="rId7"/>
    <p:sldId id="335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6" r:id="rId18"/>
    <p:sldId id="375" r:id="rId19"/>
    <p:sldId id="377" r:id="rId20"/>
    <p:sldId id="378" r:id="rId21"/>
    <p:sldId id="380" r:id="rId22"/>
    <p:sldId id="381" r:id="rId23"/>
    <p:sldId id="382" r:id="rId24"/>
    <p:sldId id="383" r:id="rId25"/>
    <p:sldId id="384" r:id="rId26"/>
    <p:sldId id="385" r:id="rId27"/>
    <p:sldId id="379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284" r:id="rId41"/>
    <p:sldId id="398" r:id="rId42"/>
    <p:sldId id="39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4468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8E4"/>
    <a:srgbClr val="07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48" y="288"/>
      </p:cViewPr>
      <p:guideLst>
        <p:guide orient="horz" pos="2614"/>
        <p:guide pos="4468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2DE6C-AA0F-425F-A4E6-018C05453644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3005-54B2-4F13-8D6E-05C92289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4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4043369"/>
            <a:ext cx="8771138" cy="607653"/>
          </a:xfrm>
        </p:spPr>
        <p:txBody>
          <a:bodyPr wrap="square"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75" y="262442"/>
            <a:ext cx="5976500" cy="607653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852" y="200299"/>
            <a:ext cx="5976500" cy="607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none" lIns="540000" tIns="108000" rIns="540000" bIns="0" rtlCol="0" anchor="ctr">
            <a:sp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3544771"/>
            <a:ext cx="8771138" cy="1106251"/>
          </a:xfrm>
        </p:spPr>
        <p:txBody>
          <a:bodyPr/>
          <a:lstStyle/>
          <a:p>
            <a:r>
              <a:t>자료구조 (Data Structure</a:t>
            </a:r>
            <a:r>
              <a:rPr lang="en-US"/>
              <a:t>)</a:t>
            </a:r>
            <a:endParaRPr/>
          </a:p>
          <a:p>
            <a:r>
              <a:rPr lang="en-US"/>
              <a:t>11</a:t>
            </a:r>
            <a:r>
              <a:t>주차: </a:t>
            </a:r>
            <a:r>
              <a:rPr lang="ko-KR" altLang="en-US"/>
              <a:t>해시 테이블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4A86-EF91-5FEB-9399-08A810B22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8CAA4-71B7-38FB-9FE7-58714A118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직통 주소 표 </a:t>
            </a:r>
            <a:r>
              <a:rPr lang="en-US" altLang="ko-KR"/>
              <a:t>- </a:t>
            </a:r>
            <a:r>
              <a:rPr lang="ko-KR" altLang="en-US"/>
              <a:t>데이터 찾기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A077C-C435-245A-534C-E21C6BEF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DIRECT_ADDRESS_SEARCH(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키 </a:t>
            </a:r>
            <a:r>
              <a:rPr lang="en-US" altLang="ko-KR"/>
              <a:t>k):</a:t>
            </a:r>
            <a:endParaRPr lang="en-US"/>
          </a:p>
          <a:p>
            <a:r>
              <a:rPr lang="ko-KR" altLang="en-US"/>
              <a:t>반환</a:t>
            </a:r>
            <a:r>
              <a:rPr lang="en-US" altLang="ko-KR"/>
              <a:t>: </a:t>
            </a:r>
            <a:r>
              <a:rPr lang="en-US"/>
              <a:t>T[k]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7161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BC243-C96C-84B7-B7BD-6EB51D3ED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정보기기, 텍스트, 휴대 전화, 전자 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95FC1B-396F-1D8D-A087-7CD415B8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61" y="3633306"/>
            <a:ext cx="5911939" cy="3224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30BA0-4CF4-7213-F6D5-84EFE76A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299" y="262442"/>
            <a:ext cx="3668176" cy="607653"/>
          </a:xfrm>
        </p:spPr>
        <p:txBody>
          <a:bodyPr>
            <a:spAutoFit/>
          </a:bodyPr>
          <a:lstStyle/>
          <a:p>
            <a:r>
              <a:rPr lang="ko-KR" altLang="en-US"/>
              <a:t>직통 주소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4E439-99BA-66E7-9C56-FB4BD447A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가능한 키의 경우의 수가 너무 많다면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61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4A86-177C-9295-F922-46858BD7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609B-EB8C-6218-1865-5768A0779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165" y="262442"/>
            <a:ext cx="2565310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0F957-CEF1-9DFC-93B6-3A0BE3ED4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해시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→{0, 1, …,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0F957-CEF1-9DFC-93B6-3A0BE3ED4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8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05045BCD-3919-4F8E-7E8D-D61D9369A885}"/>
              </a:ext>
            </a:extLst>
          </p:cNvPr>
          <p:cNvSpPr/>
          <p:nvPr/>
        </p:nvSpPr>
        <p:spPr>
          <a:xfrm rot="5400000">
            <a:off x="841637" y="2641166"/>
            <a:ext cx="3842541" cy="40042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5B48C-62CD-B09B-B56B-D5C4F67CF780}"/>
              </a:ext>
            </a:extLst>
          </p:cNvPr>
          <p:cNvSpPr/>
          <p:nvPr/>
        </p:nvSpPr>
        <p:spPr>
          <a:xfrm>
            <a:off x="1504795" y="3017816"/>
            <a:ext cx="251622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가능한 모든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CE680C-ABE7-F2EB-B831-A353958C6970}"/>
              </a:ext>
            </a:extLst>
          </p:cNvPr>
          <p:cNvSpPr/>
          <p:nvPr/>
        </p:nvSpPr>
        <p:spPr>
          <a:xfrm>
            <a:off x="6431779" y="24832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3BFE2A-CACD-8B97-2C80-F83375797E99}"/>
              </a:ext>
            </a:extLst>
          </p:cNvPr>
          <p:cNvSpPr/>
          <p:nvPr/>
        </p:nvSpPr>
        <p:spPr>
          <a:xfrm>
            <a:off x="6431779" y="3714928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39D603-90A8-2DA9-2061-36CFC0B94C27}"/>
              </a:ext>
            </a:extLst>
          </p:cNvPr>
          <p:cNvSpPr/>
          <p:nvPr/>
        </p:nvSpPr>
        <p:spPr>
          <a:xfrm rot="5400000">
            <a:off x="3930658" y="4218752"/>
            <a:ext cx="4351338" cy="849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613A673-50E6-0347-BFEC-8BAAF8AC8E35}"/>
              </a:ext>
            </a:extLst>
          </p:cNvPr>
          <p:cNvSpPr/>
          <p:nvPr/>
        </p:nvSpPr>
        <p:spPr>
          <a:xfrm rot="5400000" flipH="1">
            <a:off x="5927698" y="2379112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CD32A9-405B-15CF-DCB0-49A05B821DAE}"/>
              </a:ext>
            </a:extLst>
          </p:cNvPr>
          <p:cNvSpPr/>
          <p:nvPr/>
        </p:nvSpPr>
        <p:spPr>
          <a:xfrm rot="5400000" flipH="1">
            <a:off x="5927698" y="2791699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410DDD-E0BA-40FD-1FC1-5ACCE4F7762B}"/>
              </a:ext>
            </a:extLst>
          </p:cNvPr>
          <p:cNvSpPr/>
          <p:nvPr/>
        </p:nvSpPr>
        <p:spPr>
          <a:xfrm rot="5400000" flipH="1">
            <a:off x="5927698" y="3202664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3B21DD-22ED-E6C5-3AA2-A5FA7F70D32C}"/>
              </a:ext>
            </a:extLst>
          </p:cNvPr>
          <p:cNvSpPr/>
          <p:nvPr/>
        </p:nvSpPr>
        <p:spPr>
          <a:xfrm rot="5400000" flipH="1">
            <a:off x="5927698" y="361525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FA8586-E0A6-131E-F3AD-3C67C3A130F7}"/>
              </a:ext>
            </a:extLst>
          </p:cNvPr>
          <p:cNvSpPr/>
          <p:nvPr/>
        </p:nvSpPr>
        <p:spPr>
          <a:xfrm rot="5400000" flipH="1">
            <a:off x="5927698" y="402393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0BC027-7A34-051B-AAC8-28780E2B7C42}"/>
              </a:ext>
            </a:extLst>
          </p:cNvPr>
          <p:cNvSpPr/>
          <p:nvPr/>
        </p:nvSpPr>
        <p:spPr>
          <a:xfrm rot="5400000" flipH="1">
            <a:off x="5927698" y="443261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042D83-7AA9-7344-7413-5736BEA3148F}"/>
              </a:ext>
            </a:extLst>
          </p:cNvPr>
          <p:cNvSpPr/>
          <p:nvPr/>
        </p:nvSpPr>
        <p:spPr>
          <a:xfrm>
            <a:off x="6412461" y="6536983"/>
            <a:ext cx="1015853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m - 1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0B4D0A-F743-482D-A6F9-4C4948EEEDB7}"/>
              </a:ext>
            </a:extLst>
          </p:cNvPr>
          <p:cNvSpPr/>
          <p:nvPr/>
        </p:nvSpPr>
        <p:spPr>
          <a:xfrm rot="5400000" flipH="1">
            <a:off x="5927698" y="4844748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401173-BBDB-D9CB-87E4-AD8AA9D9AE01}"/>
              </a:ext>
            </a:extLst>
          </p:cNvPr>
          <p:cNvSpPr/>
          <p:nvPr/>
        </p:nvSpPr>
        <p:spPr>
          <a:xfrm rot="5400000" flipH="1">
            <a:off x="5927698" y="5257335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CFE231-DBAF-A5C8-E8BD-0F2EA8C91D35}"/>
              </a:ext>
            </a:extLst>
          </p:cNvPr>
          <p:cNvSpPr/>
          <p:nvPr/>
        </p:nvSpPr>
        <p:spPr>
          <a:xfrm rot="5400000" flipH="1">
            <a:off x="5927698" y="5666015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A8E33B-85AF-7F7E-7BF1-0A5D7BDC3B8F}"/>
              </a:ext>
            </a:extLst>
          </p:cNvPr>
          <p:cNvSpPr/>
          <p:nvPr/>
        </p:nvSpPr>
        <p:spPr>
          <a:xfrm rot="5400000" flipH="1">
            <a:off x="5927698" y="609306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EABE597-FDD4-CBCC-700D-B05102502341}"/>
              </a:ext>
            </a:extLst>
          </p:cNvPr>
          <p:cNvSpPr/>
          <p:nvPr/>
        </p:nvSpPr>
        <p:spPr>
          <a:xfrm rot="5400000" flipH="1">
            <a:off x="1343352" y="3977239"/>
            <a:ext cx="1884487" cy="2429910"/>
          </a:xfrm>
          <a:prstGeom prst="ellipse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776B1D-F1EB-36D6-E493-F6A5B52EB4EB}"/>
              </a:ext>
            </a:extLst>
          </p:cNvPr>
          <p:cNvSpPr/>
          <p:nvPr/>
        </p:nvSpPr>
        <p:spPr>
          <a:xfrm>
            <a:off x="1335100" y="4516449"/>
            <a:ext cx="130700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실제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31DC80-2A23-4D9F-51BD-8503544E3CC7}"/>
              </a:ext>
            </a:extLst>
          </p:cNvPr>
          <p:cNvSpPr/>
          <p:nvPr/>
        </p:nvSpPr>
        <p:spPr>
          <a:xfrm>
            <a:off x="2083091" y="5164463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D18B85F-2C8E-3813-0C10-B3249F1E48BF}"/>
              </a:ext>
            </a:extLst>
          </p:cNvPr>
          <p:cNvSpPr/>
          <p:nvPr/>
        </p:nvSpPr>
        <p:spPr>
          <a:xfrm>
            <a:off x="2609906" y="5650311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FD857BE-DB79-55DC-4C8B-392276F6D6F4}"/>
              </a:ext>
            </a:extLst>
          </p:cNvPr>
          <p:cNvGrpSpPr/>
          <p:nvPr/>
        </p:nvGrpSpPr>
        <p:grpSpPr>
          <a:xfrm>
            <a:off x="2402543" y="4734629"/>
            <a:ext cx="590162" cy="281967"/>
            <a:chOff x="2635328" y="4455432"/>
            <a:chExt cx="590162" cy="28196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C659166-7738-2F07-A96D-A2797EE13A84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E902BD1-F650-7680-7817-47DC2FA10670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4B48A0-4985-1484-85DD-6C0A819C07E2}"/>
              </a:ext>
            </a:extLst>
          </p:cNvPr>
          <p:cNvSpPr/>
          <p:nvPr/>
        </p:nvSpPr>
        <p:spPr>
          <a:xfrm>
            <a:off x="1659720" y="506812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E9E442-62EF-04BD-A872-3108CF3130E4}"/>
              </a:ext>
            </a:extLst>
          </p:cNvPr>
          <p:cNvSpPr/>
          <p:nvPr/>
        </p:nvSpPr>
        <p:spPr>
          <a:xfrm>
            <a:off x="2210086" y="554152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B79BC0-D591-4903-1DFB-AD8570C15C13}"/>
              </a:ext>
            </a:extLst>
          </p:cNvPr>
          <p:cNvCxnSpPr>
            <a:cxnSpLocks/>
            <a:stCxn id="37" idx="7"/>
            <a:endCxn id="16" idx="2"/>
          </p:cNvCxnSpPr>
          <p:nvPr/>
        </p:nvCxnSpPr>
        <p:spPr>
          <a:xfrm flipV="1">
            <a:off x="2880912" y="3934966"/>
            <a:ext cx="2911436" cy="921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85380CC-1936-BCA8-EBAC-64C663AE1F23}"/>
              </a:ext>
            </a:extLst>
          </p:cNvPr>
          <p:cNvCxnSpPr>
            <a:cxnSpLocks/>
            <a:stCxn id="38" idx="6"/>
            <a:endCxn id="18" idx="2"/>
          </p:cNvCxnSpPr>
          <p:nvPr/>
        </p:nvCxnSpPr>
        <p:spPr>
          <a:xfrm flipV="1">
            <a:off x="2147486" y="4752326"/>
            <a:ext cx="3644862" cy="444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343E7ED-24EC-7BF5-EB97-C10E7E4F0047}"/>
              </a:ext>
            </a:extLst>
          </p:cNvPr>
          <p:cNvCxnSpPr>
            <a:cxnSpLocks/>
            <a:stCxn id="39" idx="6"/>
            <a:endCxn id="31" idx="2"/>
          </p:cNvCxnSpPr>
          <p:nvPr/>
        </p:nvCxnSpPr>
        <p:spPr>
          <a:xfrm flipV="1">
            <a:off x="2674301" y="5577050"/>
            <a:ext cx="3118047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309ED6-BAAC-7FFC-231C-7960EA7C0FB4}"/>
              </a:ext>
            </a:extLst>
          </p:cNvPr>
          <p:cNvSpPr/>
          <p:nvPr/>
        </p:nvSpPr>
        <p:spPr>
          <a:xfrm>
            <a:off x="6431779" y="4551137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DC1D9D-046A-E32C-00C0-06EB032A3E47}"/>
              </a:ext>
            </a:extLst>
          </p:cNvPr>
          <p:cNvSpPr/>
          <p:nvPr/>
        </p:nvSpPr>
        <p:spPr>
          <a:xfrm>
            <a:off x="6431779" y="5387854"/>
            <a:ext cx="2331221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CD9D683-6E8F-2991-D06F-8EE08A80A84A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3188985" y="5361716"/>
            <a:ext cx="2597342" cy="101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C7905705-7B32-01D1-1D1C-3DC18EDC6619}"/>
              </a:ext>
            </a:extLst>
          </p:cNvPr>
          <p:cNvSpPr/>
          <p:nvPr/>
        </p:nvSpPr>
        <p:spPr>
          <a:xfrm>
            <a:off x="3124590" y="5329518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414B0EF-35F2-CCDB-3C5C-A628DA34A9A5}"/>
              </a:ext>
            </a:extLst>
          </p:cNvPr>
          <p:cNvSpPr/>
          <p:nvPr/>
        </p:nvSpPr>
        <p:spPr>
          <a:xfrm>
            <a:off x="2724770" y="522073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72D2A17-9A8D-2AE4-6730-E5F7A3B54325}"/>
              </a:ext>
            </a:extLst>
          </p:cNvPr>
          <p:cNvSpPr/>
          <p:nvPr/>
        </p:nvSpPr>
        <p:spPr>
          <a:xfrm>
            <a:off x="2185487" y="5904362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8A1FB1E-FF79-6705-2908-78CEACA1B9E8}"/>
              </a:ext>
            </a:extLst>
          </p:cNvPr>
          <p:cNvSpPr/>
          <p:nvPr/>
        </p:nvSpPr>
        <p:spPr>
          <a:xfrm>
            <a:off x="1785667" y="579557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F4969DE-94FF-697E-E7A0-6253A0769E88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2249882" y="5697091"/>
            <a:ext cx="3542465" cy="239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3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DFB7-3C8B-B11E-AAE6-8AB3D7027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9D44-E805-36BA-B147-F99C2914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165" y="262442"/>
            <a:ext cx="2565310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6C849-1C4F-35DE-07E3-DB49B026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해시값 충돌 해결을 위해 링크드 리스트 사용</a:t>
            </a:r>
            <a:endParaRPr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B928FDD-DA17-D646-6057-430328EB6236}"/>
              </a:ext>
            </a:extLst>
          </p:cNvPr>
          <p:cNvSpPr/>
          <p:nvPr/>
        </p:nvSpPr>
        <p:spPr>
          <a:xfrm rot="5400000">
            <a:off x="841637" y="2641166"/>
            <a:ext cx="3842541" cy="40042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4D9E508-B113-19E2-F6E2-2C703F7B8FCA}"/>
              </a:ext>
            </a:extLst>
          </p:cNvPr>
          <p:cNvSpPr/>
          <p:nvPr/>
        </p:nvSpPr>
        <p:spPr>
          <a:xfrm>
            <a:off x="1504795" y="3017816"/>
            <a:ext cx="251622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가능한 모든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3AF8C39-5F01-0C8E-60C7-0EB7A1051328}"/>
              </a:ext>
            </a:extLst>
          </p:cNvPr>
          <p:cNvGrpSpPr/>
          <p:nvPr/>
        </p:nvGrpSpPr>
        <p:grpSpPr>
          <a:xfrm>
            <a:off x="5681798" y="2467612"/>
            <a:ext cx="222671" cy="4351338"/>
            <a:chOff x="5681798" y="2467612"/>
            <a:chExt cx="849058" cy="43513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4ACD0D-4B9F-6658-E011-4C9EF2C4A36A}"/>
                </a:ext>
              </a:extLst>
            </p:cNvPr>
            <p:cNvSpPr/>
            <p:nvPr/>
          </p:nvSpPr>
          <p:spPr>
            <a:xfrm rot="5400000">
              <a:off x="3930658" y="4218752"/>
              <a:ext cx="4351338" cy="8490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6C9313A-AD7E-4D64-AD9C-CF469F6551DD}"/>
                </a:ext>
              </a:extLst>
            </p:cNvPr>
            <p:cNvSpPr/>
            <p:nvPr/>
          </p:nvSpPr>
          <p:spPr>
            <a:xfrm rot="5400000" flipH="1">
              <a:off x="5927698" y="2379112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CE2136-8CEE-6EBB-9A8A-CDAB920BD58A}"/>
                </a:ext>
              </a:extLst>
            </p:cNvPr>
            <p:cNvSpPr/>
            <p:nvPr/>
          </p:nvSpPr>
          <p:spPr>
            <a:xfrm rot="5400000" flipH="1">
              <a:off x="5927698" y="2791699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0E9A7B7-F9D9-66B5-D402-8B45F6520913}"/>
                </a:ext>
              </a:extLst>
            </p:cNvPr>
            <p:cNvSpPr/>
            <p:nvPr/>
          </p:nvSpPr>
          <p:spPr>
            <a:xfrm rot="5400000" flipH="1">
              <a:off x="5927698" y="3202664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EB0B0B3-34BF-A30E-B99C-15480CA78381}"/>
                </a:ext>
              </a:extLst>
            </p:cNvPr>
            <p:cNvSpPr/>
            <p:nvPr/>
          </p:nvSpPr>
          <p:spPr>
            <a:xfrm rot="5400000" flipH="1">
              <a:off x="5927698" y="3615251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2804EB9-E726-B53E-CF89-5BE7D019D0F1}"/>
                </a:ext>
              </a:extLst>
            </p:cNvPr>
            <p:cNvSpPr/>
            <p:nvPr/>
          </p:nvSpPr>
          <p:spPr>
            <a:xfrm rot="5400000" flipH="1">
              <a:off x="5927698" y="4023931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92BC3E8-CB44-1713-D9C7-5B5B2CE9F374}"/>
                </a:ext>
              </a:extLst>
            </p:cNvPr>
            <p:cNvSpPr/>
            <p:nvPr/>
          </p:nvSpPr>
          <p:spPr>
            <a:xfrm rot="5400000" flipH="1">
              <a:off x="5927698" y="4432611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6F68E3-6DDB-7A3A-C47B-C99C5533BD04}"/>
                </a:ext>
              </a:extLst>
            </p:cNvPr>
            <p:cNvSpPr/>
            <p:nvPr/>
          </p:nvSpPr>
          <p:spPr>
            <a:xfrm rot="5400000" flipH="1">
              <a:off x="5927698" y="4844748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E156263-54A1-BFA3-FE6B-89377FD00E60}"/>
                </a:ext>
              </a:extLst>
            </p:cNvPr>
            <p:cNvSpPr/>
            <p:nvPr/>
          </p:nvSpPr>
          <p:spPr>
            <a:xfrm rot="5400000" flipH="1">
              <a:off x="5927698" y="5257335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724DA0F-A248-BCF0-A5C9-0B64B955D66F}"/>
                </a:ext>
              </a:extLst>
            </p:cNvPr>
            <p:cNvSpPr/>
            <p:nvPr/>
          </p:nvSpPr>
          <p:spPr>
            <a:xfrm rot="5400000" flipH="1">
              <a:off x="5927698" y="5666015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43E10BB-8ADD-4BD6-E2D5-8ACFB97950F7}"/>
                </a:ext>
              </a:extLst>
            </p:cNvPr>
            <p:cNvSpPr/>
            <p:nvPr/>
          </p:nvSpPr>
          <p:spPr>
            <a:xfrm rot="5400000" flipH="1">
              <a:off x="5927698" y="6093061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5628F010-0C10-C196-3632-C2199C00FA1E}"/>
              </a:ext>
            </a:extLst>
          </p:cNvPr>
          <p:cNvSpPr/>
          <p:nvPr/>
        </p:nvSpPr>
        <p:spPr>
          <a:xfrm rot="5400000" flipH="1">
            <a:off x="1343352" y="3977239"/>
            <a:ext cx="1884487" cy="2429910"/>
          </a:xfrm>
          <a:prstGeom prst="ellipse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F68835-E247-918E-3EC4-91A59EB36E78}"/>
              </a:ext>
            </a:extLst>
          </p:cNvPr>
          <p:cNvSpPr/>
          <p:nvPr/>
        </p:nvSpPr>
        <p:spPr>
          <a:xfrm>
            <a:off x="1335100" y="4516449"/>
            <a:ext cx="130700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실제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1A0B561-CB10-C964-1E4C-3F363463DB06}"/>
              </a:ext>
            </a:extLst>
          </p:cNvPr>
          <p:cNvSpPr/>
          <p:nvPr/>
        </p:nvSpPr>
        <p:spPr>
          <a:xfrm>
            <a:off x="2083091" y="5164463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7EA6D00-038E-B5DD-B6B2-A54AB695D014}"/>
              </a:ext>
            </a:extLst>
          </p:cNvPr>
          <p:cNvSpPr/>
          <p:nvPr/>
        </p:nvSpPr>
        <p:spPr>
          <a:xfrm>
            <a:off x="2609906" y="5650311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2DB82B-6B78-420C-4E5A-3626CB05E58E}"/>
              </a:ext>
            </a:extLst>
          </p:cNvPr>
          <p:cNvGrpSpPr/>
          <p:nvPr/>
        </p:nvGrpSpPr>
        <p:grpSpPr>
          <a:xfrm>
            <a:off x="2402543" y="4734629"/>
            <a:ext cx="590162" cy="281967"/>
            <a:chOff x="2635328" y="4455432"/>
            <a:chExt cx="590162" cy="28196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D338A-7EB0-0872-1179-CB48FAA8CB93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AB4DFE8-9262-977A-8C6B-4056F1CFAD88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174230-43AB-8500-248F-776D4273DE53}"/>
              </a:ext>
            </a:extLst>
          </p:cNvPr>
          <p:cNvSpPr/>
          <p:nvPr/>
        </p:nvSpPr>
        <p:spPr>
          <a:xfrm>
            <a:off x="1659720" y="506812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A167862-F057-D2E9-1B70-69D09CE9762D}"/>
              </a:ext>
            </a:extLst>
          </p:cNvPr>
          <p:cNvSpPr/>
          <p:nvPr/>
        </p:nvSpPr>
        <p:spPr>
          <a:xfrm>
            <a:off x="2210086" y="554152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5D5C3DF-1A84-0D83-BB3F-DC5155D95DDF}"/>
              </a:ext>
            </a:extLst>
          </p:cNvPr>
          <p:cNvCxnSpPr>
            <a:cxnSpLocks/>
            <a:stCxn id="37" idx="7"/>
            <a:endCxn id="16" idx="2"/>
          </p:cNvCxnSpPr>
          <p:nvPr/>
        </p:nvCxnSpPr>
        <p:spPr>
          <a:xfrm flipV="1">
            <a:off x="2880912" y="3934966"/>
            <a:ext cx="2829878" cy="921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6186552-8BE5-A84F-3643-CB6F719C4799}"/>
              </a:ext>
            </a:extLst>
          </p:cNvPr>
          <p:cNvCxnSpPr>
            <a:cxnSpLocks/>
            <a:stCxn id="38" idx="6"/>
            <a:endCxn id="18" idx="2"/>
          </p:cNvCxnSpPr>
          <p:nvPr/>
        </p:nvCxnSpPr>
        <p:spPr>
          <a:xfrm flipV="1">
            <a:off x="2147486" y="4752326"/>
            <a:ext cx="3563304" cy="444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63359E1-3BDE-FB86-1570-14AC779CD9CD}"/>
              </a:ext>
            </a:extLst>
          </p:cNvPr>
          <p:cNvCxnSpPr>
            <a:cxnSpLocks/>
            <a:stCxn id="39" idx="6"/>
            <a:endCxn id="31" idx="2"/>
          </p:cNvCxnSpPr>
          <p:nvPr/>
        </p:nvCxnSpPr>
        <p:spPr>
          <a:xfrm flipV="1">
            <a:off x="2674301" y="5577050"/>
            <a:ext cx="3036489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183E96B-182E-E62F-253F-D3E711D90D41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3188985" y="5361716"/>
            <a:ext cx="2492813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25B5C4CE-38F7-55DC-A23E-35D06272F78C}"/>
              </a:ext>
            </a:extLst>
          </p:cNvPr>
          <p:cNvSpPr/>
          <p:nvPr/>
        </p:nvSpPr>
        <p:spPr>
          <a:xfrm>
            <a:off x="3124590" y="5329518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3EDC22-7DF4-5E9C-5DA4-29028A130D94}"/>
              </a:ext>
            </a:extLst>
          </p:cNvPr>
          <p:cNvSpPr/>
          <p:nvPr/>
        </p:nvSpPr>
        <p:spPr>
          <a:xfrm>
            <a:off x="2724770" y="522073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9EA5441-5F15-211B-9A7B-8FAA903D1918}"/>
              </a:ext>
            </a:extLst>
          </p:cNvPr>
          <p:cNvSpPr/>
          <p:nvPr/>
        </p:nvSpPr>
        <p:spPr>
          <a:xfrm>
            <a:off x="2185487" y="5904362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A0CAA0-F62C-8D08-2AD2-684237520E58}"/>
              </a:ext>
            </a:extLst>
          </p:cNvPr>
          <p:cNvSpPr/>
          <p:nvPr/>
        </p:nvSpPr>
        <p:spPr>
          <a:xfrm>
            <a:off x="1785667" y="579557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6F4BA69-606C-F638-534C-7C5A0AD2953F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2249882" y="5682509"/>
            <a:ext cx="3431916" cy="254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67B265-7344-6951-D1D1-76B814E48A5B}"/>
              </a:ext>
            </a:extLst>
          </p:cNvPr>
          <p:cNvGrpSpPr/>
          <p:nvPr/>
        </p:nvGrpSpPr>
        <p:grpSpPr>
          <a:xfrm>
            <a:off x="5912626" y="3754976"/>
            <a:ext cx="1180324" cy="368731"/>
            <a:chOff x="6899330" y="5379510"/>
            <a:chExt cx="1180324" cy="36873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8C29ED3-9241-9882-03A4-709C2365CFE2}"/>
                </a:ext>
              </a:extLst>
            </p:cNvPr>
            <p:cNvSpPr/>
            <p:nvPr/>
          </p:nvSpPr>
          <p:spPr>
            <a:xfrm rot="5400000" flipH="1">
              <a:off x="7300398" y="5359952"/>
              <a:ext cx="368729" cy="40784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1D20DD-CF98-BC0D-3C23-ED08683D0A24}"/>
                </a:ext>
              </a:extLst>
            </p:cNvPr>
            <p:cNvSpPr/>
            <p:nvPr/>
          </p:nvSpPr>
          <p:spPr>
            <a:xfrm rot="5400000" flipH="1">
              <a:off x="7596978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210D5A8-E15B-053C-37EC-5374B2D39104}"/>
                </a:ext>
              </a:extLst>
            </p:cNvPr>
            <p:cNvSpPr/>
            <p:nvPr/>
          </p:nvSpPr>
          <p:spPr>
            <a:xfrm>
              <a:off x="7189594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B4B27E-636B-F742-9E6E-1313D6661F02}"/>
                </a:ext>
              </a:extLst>
            </p:cNvPr>
            <p:cNvSpPr/>
            <p:nvPr/>
          </p:nvSpPr>
          <p:spPr>
            <a:xfrm>
              <a:off x="7489492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9639F3-AB24-07F0-61C6-0B18D206138B}"/>
                </a:ext>
              </a:extLst>
            </p:cNvPr>
            <p:cNvSpPr/>
            <p:nvPr/>
          </p:nvSpPr>
          <p:spPr>
            <a:xfrm rot="5400000" flipH="1">
              <a:off x="7006816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C7C9C29-9DA1-821C-F014-072E9037D4E6}"/>
                </a:ext>
              </a:extLst>
            </p:cNvPr>
            <p:cNvSpPr/>
            <p:nvPr/>
          </p:nvSpPr>
          <p:spPr>
            <a:xfrm>
              <a:off x="6899330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88A7EC0-821E-ABE6-1C73-4297833D4A62}"/>
              </a:ext>
            </a:extLst>
          </p:cNvPr>
          <p:cNvGrpSpPr/>
          <p:nvPr/>
        </p:nvGrpSpPr>
        <p:grpSpPr>
          <a:xfrm>
            <a:off x="5912626" y="4567960"/>
            <a:ext cx="1180324" cy="368731"/>
            <a:chOff x="6899330" y="5379510"/>
            <a:chExt cx="1180324" cy="36873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5E17538-0A06-C1FF-1BF6-946ECF2FB624}"/>
                </a:ext>
              </a:extLst>
            </p:cNvPr>
            <p:cNvSpPr/>
            <p:nvPr/>
          </p:nvSpPr>
          <p:spPr>
            <a:xfrm rot="5400000" flipH="1">
              <a:off x="7300398" y="5359952"/>
              <a:ext cx="368729" cy="40784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673D38D-2302-8588-6E40-341596B3FCC0}"/>
                </a:ext>
              </a:extLst>
            </p:cNvPr>
            <p:cNvSpPr/>
            <p:nvPr/>
          </p:nvSpPr>
          <p:spPr>
            <a:xfrm rot="5400000" flipH="1">
              <a:off x="7596978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80F80C7-D556-829A-7226-9E428865149A}"/>
                </a:ext>
              </a:extLst>
            </p:cNvPr>
            <p:cNvSpPr/>
            <p:nvPr/>
          </p:nvSpPr>
          <p:spPr>
            <a:xfrm>
              <a:off x="7189594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015245-A7C4-A182-35E9-15BA26DF4D48}"/>
                </a:ext>
              </a:extLst>
            </p:cNvPr>
            <p:cNvSpPr/>
            <p:nvPr/>
          </p:nvSpPr>
          <p:spPr>
            <a:xfrm>
              <a:off x="7489492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73E0AD5-0436-54BE-8937-5B88DDE11D4C}"/>
                </a:ext>
              </a:extLst>
            </p:cNvPr>
            <p:cNvSpPr/>
            <p:nvPr/>
          </p:nvSpPr>
          <p:spPr>
            <a:xfrm rot="5400000" flipH="1">
              <a:off x="7006816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E122D7A-5E9D-C67F-AD0A-1F8789D713DB}"/>
                </a:ext>
              </a:extLst>
            </p:cNvPr>
            <p:cNvSpPr/>
            <p:nvPr/>
          </p:nvSpPr>
          <p:spPr>
            <a:xfrm>
              <a:off x="6899330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934C203-3C48-4179-1B30-554B986921F1}"/>
              </a:ext>
            </a:extLst>
          </p:cNvPr>
          <p:cNvGrpSpPr/>
          <p:nvPr/>
        </p:nvGrpSpPr>
        <p:grpSpPr>
          <a:xfrm>
            <a:off x="5912626" y="5388777"/>
            <a:ext cx="1180324" cy="368731"/>
            <a:chOff x="6899330" y="5379510"/>
            <a:chExt cx="1180324" cy="36873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2D1EE7A-4BCE-9546-EFEB-510613355500}"/>
                </a:ext>
              </a:extLst>
            </p:cNvPr>
            <p:cNvSpPr/>
            <p:nvPr/>
          </p:nvSpPr>
          <p:spPr>
            <a:xfrm rot="5400000" flipH="1">
              <a:off x="7300398" y="5359952"/>
              <a:ext cx="368729" cy="40784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4B43811-A501-419E-43AB-5ABBC2B86E05}"/>
                </a:ext>
              </a:extLst>
            </p:cNvPr>
            <p:cNvSpPr/>
            <p:nvPr/>
          </p:nvSpPr>
          <p:spPr>
            <a:xfrm rot="5400000" flipH="1">
              <a:off x="7596978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48C6296-100B-7B45-0762-42F5759BE62C}"/>
                </a:ext>
              </a:extLst>
            </p:cNvPr>
            <p:cNvSpPr/>
            <p:nvPr/>
          </p:nvSpPr>
          <p:spPr>
            <a:xfrm>
              <a:off x="7189594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57E88F5-9277-81B4-6A28-7B06E295159C}"/>
                </a:ext>
              </a:extLst>
            </p:cNvPr>
            <p:cNvSpPr/>
            <p:nvPr/>
          </p:nvSpPr>
          <p:spPr>
            <a:xfrm>
              <a:off x="7489492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D4A991E-8118-C870-FB49-D984798CC5E5}"/>
                </a:ext>
              </a:extLst>
            </p:cNvPr>
            <p:cNvSpPr/>
            <p:nvPr/>
          </p:nvSpPr>
          <p:spPr>
            <a:xfrm rot="5400000" flipH="1">
              <a:off x="7006816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58F06F8-6FC3-C482-0FE4-5B3B57C42B1F}"/>
                </a:ext>
              </a:extLst>
            </p:cNvPr>
            <p:cNvSpPr/>
            <p:nvPr/>
          </p:nvSpPr>
          <p:spPr>
            <a:xfrm>
              <a:off x="6899330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EAAB84F-D479-8D0D-05F8-D1B23838814E}"/>
              </a:ext>
            </a:extLst>
          </p:cNvPr>
          <p:cNvGrpSpPr/>
          <p:nvPr/>
        </p:nvGrpSpPr>
        <p:grpSpPr>
          <a:xfrm>
            <a:off x="6894118" y="5388777"/>
            <a:ext cx="1180324" cy="368731"/>
            <a:chOff x="6899330" y="5379510"/>
            <a:chExt cx="1180324" cy="36873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6849338-BD2C-A9F9-B957-64978D435E11}"/>
                </a:ext>
              </a:extLst>
            </p:cNvPr>
            <p:cNvSpPr/>
            <p:nvPr/>
          </p:nvSpPr>
          <p:spPr>
            <a:xfrm rot="5400000" flipH="1">
              <a:off x="7300398" y="5359952"/>
              <a:ext cx="368729" cy="40784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D13A753-A56C-36F1-AB08-25CDE4D8D99B}"/>
                </a:ext>
              </a:extLst>
            </p:cNvPr>
            <p:cNvSpPr/>
            <p:nvPr/>
          </p:nvSpPr>
          <p:spPr>
            <a:xfrm rot="5400000" flipH="1">
              <a:off x="7596978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ED3661-2147-913A-6080-209CEE04F5E7}"/>
                </a:ext>
              </a:extLst>
            </p:cNvPr>
            <p:cNvSpPr/>
            <p:nvPr/>
          </p:nvSpPr>
          <p:spPr>
            <a:xfrm>
              <a:off x="7189594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FA05ABC-7B97-E4C1-D14E-B042080C6EEB}"/>
                </a:ext>
              </a:extLst>
            </p:cNvPr>
            <p:cNvSpPr/>
            <p:nvPr/>
          </p:nvSpPr>
          <p:spPr>
            <a:xfrm>
              <a:off x="7489492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9AF3033-823E-6F68-9FCF-3FF1D2580E15}"/>
                </a:ext>
              </a:extLst>
            </p:cNvPr>
            <p:cNvSpPr/>
            <p:nvPr/>
          </p:nvSpPr>
          <p:spPr>
            <a:xfrm rot="5400000" flipH="1">
              <a:off x="7006816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10EC790-1180-CBC2-B4A5-888E639F91F8}"/>
                </a:ext>
              </a:extLst>
            </p:cNvPr>
            <p:cNvSpPr/>
            <p:nvPr/>
          </p:nvSpPr>
          <p:spPr>
            <a:xfrm>
              <a:off x="6899330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946FDB3-0A38-F4BE-5F5C-D912DE78F175}"/>
              </a:ext>
            </a:extLst>
          </p:cNvPr>
          <p:cNvGrpSpPr/>
          <p:nvPr/>
        </p:nvGrpSpPr>
        <p:grpSpPr>
          <a:xfrm>
            <a:off x="7866096" y="5388777"/>
            <a:ext cx="1180324" cy="368731"/>
            <a:chOff x="6899330" y="5379510"/>
            <a:chExt cx="1180324" cy="36873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8B92A4B-F0E6-0E61-F81C-B4C5D4DDBAA2}"/>
                </a:ext>
              </a:extLst>
            </p:cNvPr>
            <p:cNvSpPr/>
            <p:nvPr/>
          </p:nvSpPr>
          <p:spPr>
            <a:xfrm rot="5400000" flipH="1">
              <a:off x="7300398" y="5359952"/>
              <a:ext cx="368729" cy="407849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544565E-288C-8B79-4C3C-9916E15FD675}"/>
                </a:ext>
              </a:extLst>
            </p:cNvPr>
            <p:cNvSpPr/>
            <p:nvPr/>
          </p:nvSpPr>
          <p:spPr>
            <a:xfrm rot="5400000" flipH="1">
              <a:off x="7596978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A05A0C2-3F60-B5F0-C7F9-76FEC045A2CC}"/>
                </a:ext>
              </a:extLst>
            </p:cNvPr>
            <p:cNvSpPr/>
            <p:nvPr/>
          </p:nvSpPr>
          <p:spPr>
            <a:xfrm>
              <a:off x="7189594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92959A4-7048-4A77-B4EE-22BA01D5D588}"/>
                </a:ext>
              </a:extLst>
            </p:cNvPr>
            <p:cNvSpPr/>
            <p:nvPr/>
          </p:nvSpPr>
          <p:spPr>
            <a:xfrm>
              <a:off x="7489492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47A7230-96E7-F22A-EC69-0C450BDA853B}"/>
                </a:ext>
              </a:extLst>
            </p:cNvPr>
            <p:cNvSpPr/>
            <p:nvPr/>
          </p:nvSpPr>
          <p:spPr>
            <a:xfrm rot="5400000" flipH="1">
              <a:off x="7006816" y="5471218"/>
              <a:ext cx="368729" cy="185314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FEF33A5-03CA-83E8-0EF9-4705FC585C22}"/>
                </a:ext>
              </a:extLst>
            </p:cNvPr>
            <p:cNvSpPr/>
            <p:nvPr/>
          </p:nvSpPr>
          <p:spPr>
            <a:xfrm>
              <a:off x="6899330" y="5422891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A2B61C8-916C-8ADC-26D4-D3DE22658B0D}"/>
              </a:ext>
            </a:extLst>
          </p:cNvPr>
          <p:cNvCxnSpPr>
            <a:cxnSpLocks/>
            <a:stCxn id="44" idx="1"/>
            <a:endCxn id="34" idx="2"/>
          </p:cNvCxnSpPr>
          <p:nvPr/>
        </p:nvCxnSpPr>
        <p:spPr>
          <a:xfrm>
            <a:off x="5912626" y="3939341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89C0490-4D4D-16D0-78B5-4A91EABB9F1C}"/>
              </a:ext>
            </a:extLst>
          </p:cNvPr>
          <p:cNvCxnSpPr>
            <a:cxnSpLocks/>
          </p:cNvCxnSpPr>
          <p:nvPr/>
        </p:nvCxnSpPr>
        <p:spPr>
          <a:xfrm>
            <a:off x="5912626" y="4752324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2F196C8-9E49-AE92-F29E-9D9DACAD9C88}"/>
              </a:ext>
            </a:extLst>
          </p:cNvPr>
          <p:cNvCxnSpPr>
            <a:cxnSpLocks/>
          </p:cNvCxnSpPr>
          <p:nvPr/>
        </p:nvCxnSpPr>
        <p:spPr>
          <a:xfrm>
            <a:off x="5912626" y="5587853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E9878DB3-0D34-E317-31DC-5FB30152A698}"/>
              </a:ext>
            </a:extLst>
          </p:cNvPr>
          <p:cNvCxnSpPr>
            <a:cxnSpLocks/>
          </p:cNvCxnSpPr>
          <p:nvPr/>
        </p:nvCxnSpPr>
        <p:spPr>
          <a:xfrm>
            <a:off x="6894118" y="5535028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E95D3AF-2A49-E6B2-FF95-B76596A1FF2F}"/>
              </a:ext>
            </a:extLst>
          </p:cNvPr>
          <p:cNvCxnSpPr>
            <a:cxnSpLocks/>
          </p:cNvCxnSpPr>
          <p:nvPr/>
        </p:nvCxnSpPr>
        <p:spPr>
          <a:xfrm>
            <a:off x="7868898" y="5535028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A8EE7BD-F1FA-CDCE-682B-DC7EF0BB9ECD}"/>
              </a:ext>
            </a:extLst>
          </p:cNvPr>
          <p:cNvCxnSpPr>
            <a:cxnSpLocks/>
          </p:cNvCxnSpPr>
          <p:nvPr/>
        </p:nvCxnSpPr>
        <p:spPr>
          <a:xfrm flipH="1">
            <a:off x="6894118" y="5629779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8E09249-6028-2F23-3AD2-78C84C5B39ED}"/>
              </a:ext>
            </a:extLst>
          </p:cNvPr>
          <p:cNvCxnSpPr>
            <a:cxnSpLocks/>
          </p:cNvCxnSpPr>
          <p:nvPr/>
        </p:nvCxnSpPr>
        <p:spPr>
          <a:xfrm flipH="1">
            <a:off x="7868898" y="5629779"/>
            <a:ext cx="1991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3CE6C6C-85F2-40C7-5220-3B9809A2B55E}"/>
              </a:ext>
            </a:extLst>
          </p:cNvPr>
          <p:cNvSpPr/>
          <p:nvPr/>
        </p:nvSpPr>
        <p:spPr>
          <a:xfrm>
            <a:off x="5756081" y="24832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E1629E-3B54-D1D5-23D9-23443EBF97C5}"/>
              </a:ext>
            </a:extLst>
          </p:cNvPr>
          <p:cNvSpPr/>
          <p:nvPr/>
        </p:nvSpPr>
        <p:spPr>
          <a:xfrm>
            <a:off x="5736763" y="6536983"/>
            <a:ext cx="1015853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m - 1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D6B3FB-38B5-7F43-953B-1E143C9099BC}"/>
              </a:ext>
            </a:extLst>
          </p:cNvPr>
          <p:cNvSpPr/>
          <p:nvPr/>
        </p:nvSpPr>
        <p:spPr>
          <a:xfrm>
            <a:off x="4944076" y="3612280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D8D95-D648-EFA6-B3E9-12F80C0DCD83}"/>
              </a:ext>
            </a:extLst>
          </p:cNvPr>
          <p:cNvSpPr/>
          <p:nvPr/>
        </p:nvSpPr>
        <p:spPr>
          <a:xfrm>
            <a:off x="4944076" y="4403126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BCF1A4-FAA2-C74B-1451-44CD35049F97}"/>
              </a:ext>
            </a:extLst>
          </p:cNvPr>
          <p:cNvSpPr/>
          <p:nvPr/>
        </p:nvSpPr>
        <p:spPr>
          <a:xfrm>
            <a:off x="3389328" y="5815768"/>
            <a:ext cx="2560071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</a:t>
            </a:r>
            <a:r>
              <a: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1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79B9-E6EC-52DA-C7EC-0515111F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8AF3-2286-0D06-2880-5745FAB5A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21" y="262442"/>
            <a:ext cx="531125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 </a:t>
            </a:r>
            <a:r>
              <a:rPr lang="en-US" altLang="ko-KR"/>
              <a:t>- </a:t>
            </a:r>
            <a:r>
              <a:rPr lang="ko-KR" altLang="en-US"/>
              <a:t>데이터 추가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4FB57-9FB5-7AD5-96BB-51C67E92A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CHAINED_HASH_INSERT(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데이터 </a:t>
            </a:r>
            <a:r>
              <a:rPr lang="en-US" altLang="ko-KR"/>
              <a:t>x):</a:t>
            </a:r>
            <a:endParaRPr lang="en-US"/>
          </a:p>
          <a:p>
            <a:r>
              <a:rPr lang="ko-KR" altLang="en-US"/>
              <a:t>리스트 </a:t>
            </a:r>
            <a:r>
              <a:rPr lang="en-US"/>
              <a:t>T[h(x-&gt;key)]</a:t>
            </a:r>
            <a:r>
              <a:rPr lang="ko-KR" altLang="en-US"/>
              <a:t>의 앞에 </a:t>
            </a:r>
            <a:r>
              <a:rPr lang="en-US" altLang="ko-KR"/>
              <a:t>x </a:t>
            </a:r>
            <a:r>
              <a:rPr lang="ko-KR" altLang="en-US"/>
              <a:t>추가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46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0B693-27B8-F76C-F0F2-DA7D7DC3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1414-DE1F-5549-DBF3-918126CC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21" y="262442"/>
            <a:ext cx="531125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 </a:t>
            </a:r>
            <a:r>
              <a:rPr lang="en-US" altLang="ko-KR"/>
              <a:t>- </a:t>
            </a:r>
            <a:r>
              <a:rPr lang="ko-KR" altLang="en-US"/>
              <a:t>데이터 삭제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EEE2A-15BF-DEB8-E90C-1E0DAB69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CHAINED_HASH_DELETE(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데이터 </a:t>
            </a:r>
            <a:r>
              <a:rPr lang="en-US" altLang="ko-KR"/>
              <a:t>x):</a:t>
            </a:r>
            <a:endParaRPr lang="en-US"/>
          </a:p>
          <a:p>
            <a:r>
              <a:rPr lang="ko-KR" altLang="en-US"/>
              <a:t>리스트 </a:t>
            </a:r>
            <a:r>
              <a:rPr lang="en-US"/>
              <a:t>T[h(x-&gt;key)]</a:t>
            </a:r>
            <a:r>
              <a:rPr lang="ko-KR" altLang="en-US"/>
              <a:t>에서 </a:t>
            </a:r>
            <a:r>
              <a:rPr lang="en-US" altLang="ko-KR"/>
              <a:t>x </a:t>
            </a:r>
            <a:r>
              <a:rPr lang="ko-KR" altLang="en-US"/>
              <a:t>삭제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254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DC62C-0EDC-FD3C-5418-8DD6A4FC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FDA7-4EFC-7951-65E8-46C70BE3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21" y="262442"/>
            <a:ext cx="531125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 </a:t>
            </a:r>
            <a:r>
              <a:rPr lang="en-US" altLang="ko-KR"/>
              <a:t>- </a:t>
            </a:r>
            <a:r>
              <a:rPr lang="ko-KR" altLang="en-US"/>
              <a:t>데이터 찾기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CBADD-4FED-5726-E1D9-D3638ABC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CHAINED_HASH_SEARCH(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키 </a:t>
            </a:r>
            <a:r>
              <a:rPr lang="en-US" altLang="ko-KR"/>
              <a:t>k):</a:t>
            </a:r>
            <a:endParaRPr lang="en-US"/>
          </a:p>
          <a:p>
            <a:r>
              <a:rPr lang="ko-KR" altLang="en-US"/>
              <a:t>리스트 </a:t>
            </a:r>
            <a:r>
              <a:rPr lang="en-US"/>
              <a:t>T[h(x-&gt;key)]</a:t>
            </a:r>
            <a:r>
              <a:rPr lang="ko-KR" altLang="en-US"/>
              <a:t>에서 키가 </a:t>
            </a:r>
            <a:r>
              <a:rPr lang="en-US" altLang="ko-KR"/>
              <a:t>k</a:t>
            </a:r>
            <a:r>
              <a:rPr lang="ko-KR" altLang="en-US"/>
              <a:t>인</a:t>
            </a:r>
            <a:r>
              <a:rPr lang="en-US" altLang="ko-KR"/>
              <a:t> </a:t>
            </a:r>
            <a:r>
              <a:rPr lang="ko-KR" altLang="en-US"/>
              <a:t>노드를 찾기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6698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B7A5-8BCD-ED46-2BF9-02ACC4C29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AFD4-49E8-E003-1C34-1E554A1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41" y="262442"/>
            <a:ext cx="759553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 </a:t>
            </a:r>
            <a:r>
              <a:rPr lang="en-US" altLang="ko-KR"/>
              <a:t>- </a:t>
            </a:r>
            <a:r>
              <a:rPr lang="ko-KR" altLang="en-US"/>
              <a:t>데이터 찾기 </a:t>
            </a:r>
            <a:r>
              <a:rPr lang="en-US" altLang="ko-KR"/>
              <a:t>- </a:t>
            </a:r>
            <a:r>
              <a:rPr lang="ko-KR" altLang="en-US"/>
              <a:t>시간 분석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C8F56-A715-EDBF-2210-8322C1CFE3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/>
                  <a:t>없는 키 </a:t>
                </a:r>
                <a:r>
                  <a:rPr lang="en-US" altLang="ko-KR"/>
                  <a:t>k</a:t>
                </a:r>
                <a:r>
                  <a:rPr lang="ko-KR" altLang="en-US"/>
                  <a:t>를 찾을 때</a:t>
                </a:r>
                <a:r>
                  <a:rPr lang="en-US" altLang="ko-KR"/>
                  <a:t>:</a:t>
                </a:r>
                <a:endParaRPr lang="en-US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리스트 </a:t>
                </a:r>
                <a:r>
                  <a:rPr lang="en-US" altLang="ko-KR"/>
                  <a:t>T[h(k)]</a:t>
                </a:r>
                <a:r>
                  <a:rPr lang="ko-KR" altLang="en-US"/>
                  <a:t>의 길이</a:t>
                </a:r>
                <a:r>
                  <a:rPr lang="en-US" altLang="ko-KR"/>
                  <a:t>)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FC8F56-A715-EDBF-2210-8322C1CFE3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04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58D6F-6F20-BA51-5A75-B3B85485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4907-2D08-4A1E-1688-905BC8D8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41" y="262442"/>
            <a:ext cx="759553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 </a:t>
            </a:r>
            <a:r>
              <a:rPr lang="en-US" altLang="ko-KR"/>
              <a:t>- </a:t>
            </a:r>
            <a:r>
              <a:rPr lang="ko-KR" altLang="en-US"/>
              <a:t>데이터 찾기 </a:t>
            </a:r>
            <a:r>
              <a:rPr lang="en-US" altLang="ko-KR"/>
              <a:t>- </a:t>
            </a:r>
            <a:r>
              <a:rPr lang="ko-KR" altLang="en-US"/>
              <a:t>시간 분석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C9A75B-767B-BA30-89B0-551DD71F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/>
                  <a:t>i</a:t>
                </a:r>
                <a:r>
                  <a:rPr lang="ko-KR" altLang="en-US"/>
                  <a:t>번째 추가된 키 </a:t>
                </a:r>
                <a:r>
                  <a:rPr lang="en-US" altLang="ko-KR"/>
                  <a:t>k</a:t>
                </a:r>
                <a:r>
                  <a:rPr lang="ko-KR" altLang="en-US"/>
                  <a:t>를 찾을 때</a:t>
                </a:r>
                <a:r>
                  <a:rPr lang="en-US" altLang="ko-KR"/>
                  <a:t>:</a:t>
                </a:r>
                <a:endParaRPr lang="en-US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𝑠𝑖𝑧𝑒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까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지</m:t>
                        </m:r>
                      </m:sub>
                    </m:sSub>
                  </m:oMath>
                </a14:m>
                <a:r>
                  <a:rPr lang="en-US" altLang="ko-KR"/>
                  <a:t> (</a:t>
                </a:r>
                <a:r>
                  <a:rPr lang="ko-KR" altLang="en-US"/>
                  <a:t>리스트 </a:t>
                </a:r>
                <a:r>
                  <a:rPr lang="en-US" altLang="ko-KR"/>
                  <a:t>T[h(k)]</a:t>
                </a:r>
                <a:r>
                  <a:rPr lang="ko-KR" altLang="en-US"/>
                  <a:t>의 </a:t>
                </a:r>
                <a:r>
                  <a:rPr lang="en-US" altLang="ko-KR"/>
                  <a:t>i</a:t>
                </a:r>
                <a:r>
                  <a:rPr lang="ko-KR" altLang="en-US"/>
                  <a:t>까지 길이</a:t>
                </a:r>
                <a:r>
                  <a:rPr lang="en-US" altLang="ko-KR"/>
                  <a:t>)</a:t>
                </a:r>
                <a:r>
                  <a:rPr lang="ko-KR" altLang="en-US"/>
                  <a:t> </a:t>
                </a:r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C9A75B-767B-BA30-89B0-551DD71F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19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E430-270D-7E3E-D82F-DB34D72B4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3C6F-1289-8104-C75E-13B7D8A6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164" y="262442"/>
            <a:ext cx="2565311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54D89-0C64-910B-F060-6D3BBC412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해시 표의 자료 구조를 더 간단하게 하려면</a:t>
            </a:r>
            <a:r>
              <a:rPr lang="en-US" altLang="ko-KR"/>
              <a:t>?</a:t>
            </a:r>
            <a:endParaRPr/>
          </a:p>
        </p:txBody>
      </p:sp>
      <p:pic>
        <p:nvPicPr>
          <p:cNvPr id="6" name="그림 5" descr="스케치, 라인 아트, 일러스트레이션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066410-DE0A-F937-4011-70C8C9D84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44" t="13744" r="59263" b="8756"/>
          <a:stretch>
            <a:fillRect/>
          </a:stretch>
        </p:blipFill>
        <p:spPr>
          <a:xfrm>
            <a:off x="3928351" y="3715586"/>
            <a:ext cx="2356834" cy="2879972"/>
          </a:xfrm>
          <a:prstGeom prst="rect">
            <a:avLst/>
          </a:prstGeom>
        </p:spPr>
      </p:pic>
      <p:pic>
        <p:nvPicPr>
          <p:cNvPr id="7" name="그림 6" descr="스케치, 라인 아트, 일러스트레이션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6F0EE3-79C4-DDD0-BC7E-17260843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2" t="13744" r="9075" b="8756"/>
          <a:stretch>
            <a:fillRect/>
          </a:stretch>
        </p:blipFill>
        <p:spPr>
          <a:xfrm>
            <a:off x="6555641" y="3715586"/>
            <a:ext cx="2356834" cy="28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640" y="262442"/>
            <a:ext cx="5514835" cy="607653"/>
          </a:xfrm>
        </p:spPr>
        <p:txBody>
          <a:bodyPr>
            <a:spAutoFit/>
          </a:bodyPr>
          <a:lstStyle/>
          <a:p>
            <a:r>
              <a:rPr lang="ko-KR" altLang="en-US"/>
              <a:t>지금까지 한 내용 정리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일차원 배열로 표현 가능한 구조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스택</a:t>
            </a:r>
            <a:r>
              <a:rPr lang="en-US" altLang="ko-KR"/>
              <a:t>, </a:t>
            </a:r>
            <a:r>
              <a:rPr lang="ko-KR" altLang="en-US"/>
              <a:t>큐</a:t>
            </a:r>
            <a:r>
              <a:rPr lang="en-US" altLang="ko-KR"/>
              <a:t>, </a:t>
            </a:r>
            <a:r>
              <a:rPr lang="ko-KR" altLang="en-US"/>
              <a:t>이진 트리</a:t>
            </a:r>
            <a:r>
              <a:rPr lang="en-US" altLang="ko-KR"/>
              <a:t>, </a:t>
            </a:r>
            <a:r>
              <a:rPr lang="ko-KR" altLang="en-US"/>
              <a:t>힙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데이터 추가 </a:t>
            </a:r>
            <a:r>
              <a:rPr lang="en-US" altLang="ko-KR"/>
              <a:t>/</a:t>
            </a:r>
            <a:r>
              <a:rPr lang="ko-KR" altLang="en-US"/>
              <a:t> 삭제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ko-KR" altLang="en-US"/>
              <a:t>이차원 배열로 표현 가능한 구조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그래프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단절점</a:t>
            </a:r>
            <a:r>
              <a:rPr lang="en-US" altLang="ko-KR"/>
              <a:t>, </a:t>
            </a:r>
            <a:r>
              <a:rPr lang="ko-KR" altLang="en-US"/>
              <a:t>최단 경로</a:t>
            </a:r>
            <a:r>
              <a:rPr lang="en-US" altLang="ko-KR"/>
              <a:t>, </a:t>
            </a:r>
            <a:r>
              <a:rPr lang="ko-KR" altLang="en-US"/>
              <a:t>최단 길이 연결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2D48B-B173-250E-B5C7-61A7E251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24CC-581A-9A25-488E-F685A791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9AEF-461F-B2E9-434C-616D05AD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찾아간 주소에 데이터가 있으면 다음 칸을 가본다</a:t>
            </a:r>
            <a:endParaRPr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84FCFA2-6CAA-A7EF-BB96-588BA650A709}"/>
              </a:ext>
            </a:extLst>
          </p:cNvPr>
          <p:cNvSpPr/>
          <p:nvPr/>
        </p:nvSpPr>
        <p:spPr>
          <a:xfrm rot="5400000">
            <a:off x="841637" y="2641166"/>
            <a:ext cx="3842541" cy="40042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3502CA-73BF-436C-26AB-8865EBA04624}"/>
              </a:ext>
            </a:extLst>
          </p:cNvPr>
          <p:cNvSpPr/>
          <p:nvPr/>
        </p:nvSpPr>
        <p:spPr>
          <a:xfrm>
            <a:off x="1504795" y="3017816"/>
            <a:ext cx="251622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가능한 모든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A6F7C07-D738-2A0E-AC19-10F6063F3569}"/>
              </a:ext>
            </a:extLst>
          </p:cNvPr>
          <p:cNvGrpSpPr/>
          <p:nvPr/>
        </p:nvGrpSpPr>
        <p:grpSpPr>
          <a:xfrm>
            <a:off x="5681798" y="2467612"/>
            <a:ext cx="789836" cy="4351338"/>
            <a:chOff x="5681798" y="2467612"/>
            <a:chExt cx="849058" cy="43513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D5EDD3-91B9-E1F5-ED6C-59BB0E4489E9}"/>
                </a:ext>
              </a:extLst>
            </p:cNvPr>
            <p:cNvSpPr/>
            <p:nvPr/>
          </p:nvSpPr>
          <p:spPr>
            <a:xfrm rot="5400000">
              <a:off x="3930658" y="4218752"/>
              <a:ext cx="4351338" cy="8490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C71C17-4E01-3568-A846-452015308708}"/>
                </a:ext>
              </a:extLst>
            </p:cNvPr>
            <p:cNvSpPr/>
            <p:nvPr/>
          </p:nvSpPr>
          <p:spPr>
            <a:xfrm rot="5400000" flipH="1">
              <a:off x="5927698" y="2379112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03F896-AE31-A90E-7F12-245D575CD827}"/>
                </a:ext>
              </a:extLst>
            </p:cNvPr>
            <p:cNvSpPr/>
            <p:nvPr/>
          </p:nvSpPr>
          <p:spPr>
            <a:xfrm rot="5400000" flipH="1">
              <a:off x="5927698" y="2791699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AF71D7-7D37-9DAB-75BB-06D9040F62D1}"/>
                </a:ext>
              </a:extLst>
            </p:cNvPr>
            <p:cNvSpPr/>
            <p:nvPr/>
          </p:nvSpPr>
          <p:spPr>
            <a:xfrm rot="5400000" flipH="1">
              <a:off x="5927698" y="3202664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7916F2-0592-998C-C91E-2055430EB6B9}"/>
                </a:ext>
              </a:extLst>
            </p:cNvPr>
            <p:cNvSpPr/>
            <p:nvPr/>
          </p:nvSpPr>
          <p:spPr>
            <a:xfrm rot="5400000" flipH="1">
              <a:off x="5927698" y="3615251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CA82CD-EAFF-97A2-5CF2-A41FCFBD41CE}"/>
                </a:ext>
              </a:extLst>
            </p:cNvPr>
            <p:cNvSpPr/>
            <p:nvPr/>
          </p:nvSpPr>
          <p:spPr>
            <a:xfrm rot="5400000" flipH="1">
              <a:off x="5927698" y="4023931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8C3D912-2909-2DBC-1981-168BCE681865}"/>
                </a:ext>
              </a:extLst>
            </p:cNvPr>
            <p:cNvSpPr/>
            <p:nvPr/>
          </p:nvSpPr>
          <p:spPr>
            <a:xfrm rot="5400000" flipH="1">
              <a:off x="5927698" y="4432611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8C2AD10-C180-5461-8A57-13B30A99E993}"/>
                </a:ext>
              </a:extLst>
            </p:cNvPr>
            <p:cNvSpPr/>
            <p:nvPr/>
          </p:nvSpPr>
          <p:spPr>
            <a:xfrm rot="5400000" flipH="1">
              <a:off x="5927698" y="4844748"/>
              <a:ext cx="368729" cy="639430"/>
            </a:xfrm>
            <a:prstGeom prst="rect">
              <a:avLst/>
            </a:prstGeom>
            <a:noFill/>
            <a:ln w="31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C890B4F-17C1-4B11-C2AB-5B240E9B8585}"/>
                </a:ext>
              </a:extLst>
            </p:cNvPr>
            <p:cNvSpPr/>
            <p:nvPr/>
          </p:nvSpPr>
          <p:spPr>
            <a:xfrm rot="5400000" flipH="1">
              <a:off x="5927698" y="5257335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44846F-7D54-5B40-CC2D-B01E2ADA2F32}"/>
                </a:ext>
              </a:extLst>
            </p:cNvPr>
            <p:cNvSpPr/>
            <p:nvPr/>
          </p:nvSpPr>
          <p:spPr>
            <a:xfrm rot="5400000" flipH="1">
              <a:off x="5927698" y="5666015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F72D734-AC2A-7CB0-7944-614295BC7A78}"/>
                </a:ext>
              </a:extLst>
            </p:cNvPr>
            <p:cNvSpPr/>
            <p:nvPr/>
          </p:nvSpPr>
          <p:spPr>
            <a:xfrm rot="5400000" flipH="1">
              <a:off x="5927698" y="6093061"/>
              <a:ext cx="368729" cy="639430"/>
            </a:xfrm>
            <a:prstGeom prst="rect">
              <a:avLst/>
            </a:prstGeom>
            <a:pattFill prst="dkDnDiag">
              <a:fgClr>
                <a:schemeClr val="bg1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425124C8-0E70-C9F2-E369-AD42C7A403F8}"/>
              </a:ext>
            </a:extLst>
          </p:cNvPr>
          <p:cNvSpPr/>
          <p:nvPr/>
        </p:nvSpPr>
        <p:spPr>
          <a:xfrm rot="5400000" flipH="1">
            <a:off x="1343352" y="3977239"/>
            <a:ext cx="1884487" cy="2429910"/>
          </a:xfrm>
          <a:prstGeom prst="ellipse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B98522-2F5B-A14B-6756-1CC299A1C4D1}"/>
              </a:ext>
            </a:extLst>
          </p:cNvPr>
          <p:cNvSpPr/>
          <p:nvPr/>
        </p:nvSpPr>
        <p:spPr>
          <a:xfrm>
            <a:off x="1335100" y="4516449"/>
            <a:ext cx="130700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실제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F9200CB-73C5-CF52-7E8A-C25874B87A2B}"/>
              </a:ext>
            </a:extLst>
          </p:cNvPr>
          <p:cNvSpPr/>
          <p:nvPr/>
        </p:nvSpPr>
        <p:spPr>
          <a:xfrm>
            <a:off x="2083091" y="5164463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887B433-4FCB-F044-493B-C6722F7A3E55}"/>
              </a:ext>
            </a:extLst>
          </p:cNvPr>
          <p:cNvSpPr/>
          <p:nvPr/>
        </p:nvSpPr>
        <p:spPr>
          <a:xfrm>
            <a:off x="2609906" y="5650311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5BCAE72-D1FF-3071-68DB-8EF4A6030568}"/>
              </a:ext>
            </a:extLst>
          </p:cNvPr>
          <p:cNvGrpSpPr/>
          <p:nvPr/>
        </p:nvGrpSpPr>
        <p:grpSpPr>
          <a:xfrm>
            <a:off x="2402543" y="4734629"/>
            <a:ext cx="590162" cy="281967"/>
            <a:chOff x="2635328" y="4455432"/>
            <a:chExt cx="590162" cy="28196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1F6CF44-5AF6-EAF5-DB66-30E825BDBF2D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98D2CF-C2B7-D4DB-E611-E908D60CF091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9A32-CFA9-A2B5-FE3E-55C1E4BDEA12}"/>
              </a:ext>
            </a:extLst>
          </p:cNvPr>
          <p:cNvSpPr/>
          <p:nvPr/>
        </p:nvSpPr>
        <p:spPr>
          <a:xfrm>
            <a:off x="1659720" y="506812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41C2A9-DAE8-E33B-7E3B-427E219DD00F}"/>
              </a:ext>
            </a:extLst>
          </p:cNvPr>
          <p:cNvSpPr/>
          <p:nvPr/>
        </p:nvSpPr>
        <p:spPr>
          <a:xfrm>
            <a:off x="2210086" y="554152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F19936F-4F23-884C-3D70-8BE74F901C58}"/>
              </a:ext>
            </a:extLst>
          </p:cNvPr>
          <p:cNvCxnSpPr>
            <a:cxnSpLocks/>
            <a:stCxn id="37" idx="7"/>
            <a:endCxn id="16" idx="2"/>
          </p:cNvCxnSpPr>
          <p:nvPr/>
        </p:nvCxnSpPr>
        <p:spPr>
          <a:xfrm flipV="1">
            <a:off x="2880912" y="3934966"/>
            <a:ext cx="2903725" cy="921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8BBFC1-6E56-1744-02EC-7899B791E067}"/>
              </a:ext>
            </a:extLst>
          </p:cNvPr>
          <p:cNvCxnSpPr>
            <a:cxnSpLocks/>
            <a:stCxn id="38" idx="6"/>
            <a:endCxn id="18" idx="2"/>
          </p:cNvCxnSpPr>
          <p:nvPr/>
        </p:nvCxnSpPr>
        <p:spPr>
          <a:xfrm flipV="1">
            <a:off x="2147486" y="4752326"/>
            <a:ext cx="3637151" cy="444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7A8E86-BA8F-2F4D-27CA-6D0BFBEF4D54}"/>
              </a:ext>
            </a:extLst>
          </p:cNvPr>
          <p:cNvCxnSpPr>
            <a:cxnSpLocks/>
            <a:stCxn id="39" idx="6"/>
            <a:endCxn id="31" idx="2"/>
          </p:cNvCxnSpPr>
          <p:nvPr/>
        </p:nvCxnSpPr>
        <p:spPr>
          <a:xfrm flipV="1">
            <a:off x="2674301" y="5577050"/>
            <a:ext cx="3110336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5069C5-B7F4-0DDA-470A-44B009C05FEB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3188985" y="5361716"/>
            <a:ext cx="2492813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7531F73-9663-F682-5EB1-4ACC8ADBB449}"/>
              </a:ext>
            </a:extLst>
          </p:cNvPr>
          <p:cNvSpPr/>
          <p:nvPr/>
        </p:nvSpPr>
        <p:spPr>
          <a:xfrm>
            <a:off x="3124590" y="5329518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CDBFA7C-70B9-CAA1-CAE7-E473D07D201B}"/>
              </a:ext>
            </a:extLst>
          </p:cNvPr>
          <p:cNvSpPr/>
          <p:nvPr/>
        </p:nvSpPr>
        <p:spPr>
          <a:xfrm>
            <a:off x="2724770" y="522073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EB0D7A2-8F6F-B61B-2DED-954FC9A15D48}"/>
              </a:ext>
            </a:extLst>
          </p:cNvPr>
          <p:cNvSpPr/>
          <p:nvPr/>
        </p:nvSpPr>
        <p:spPr>
          <a:xfrm>
            <a:off x="2185487" y="5904362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CD4804-6633-5BEC-D6E3-B68401CA65DC}"/>
              </a:ext>
            </a:extLst>
          </p:cNvPr>
          <p:cNvSpPr/>
          <p:nvPr/>
        </p:nvSpPr>
        <p:spPr>
          <a:xfrm>
            <a:off x="1785667" y="579557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2F481D2-C595-01EF-4D12-30ABC8D54108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2249882" y="5682509"/>
            <a:ext cx="3431916" cy="254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0A401F-158A-5565-3A4C-EE898E338FAA}"/>
              </a:ext>
            </a:extLst>
          </p:cNvPr>
          <p:cNvSpPr/>
          <p:nvPr/>
        </p:nvSpPr>
        <p:spPr>
          <a:xfrm>
            <a:off x="6377565" y="24832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DA5A69-7EFC-C688-A14F-A26577556C9F}"/>
              </a:ext>
            </a:extLst>
          </p:cNvPr>
          <p:cNvSpPr/>
          <p:nvPr/>
        </p:nvSpPr>
        <p:spPr>
          <a:xfrm>
            <a:off x="6358247" y="6536983"/>
            <a:ext cx="1015853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m - 1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3FF501-7789-58D9-13BE-68A0F1520482}"/>
              </a:ext>
            </a:extLst>
          </p:cNvPr>
          <p:cNvSpPr/>
          <p:nvPr/>
        </p:nvSpPr>
        <p:spPr>
          <a:xfrm>
            <a:off x="4944076" y="3612280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D5DA26-7120-A71B-2673-AEEFAC33E6B1}"/>
              </a:ext>
            </a:extLst>
          </p:cNvPr>
          <p:cNvSpPr/>
          <p:nvPr/>
        </p:nvSpPr>
        <p:spPr>
          <a:xfrm>
            <a:off x="4944076" y="4403126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2E93C-8B8A-B306-5F8E-894043933F75}"/>
              </a:ext>
            </a:extLst>
          </p:cNvPr>
          <p:cNvSpPr/>
          <p:nvPr/>
        </p:nvSpPr>
        <p:spPr>
          <a:xfrm>
            <a:off x="3389328" y="5815768"/>
            <a:ext cx="2560071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</a:t>
            </a:r>
            <a:r>
              <a: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DE477A-5964-321A-6E1C-814C5616BA5B}"/>
              </a:ext>
            </a:extLst>
          </p:cNvPr>
          <p:cNvSpPr/>
          <p:nvPr/>
        </p:nvSpPr>
        <p:spPr>
          <a:xfrm>
            <a:off x="5792230" y="37983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082DD6-4D03-3854-F1CD-D27FF8C13F95}"/>
              </a:ext>
            </a:extLst>
          </p:cNvPr>
          <p:cNvSpPr/>
          <p:nvPr/>
        </p:nvSpPr>
        <p:spPr>
          <a:xfrm>
            <a:off x="5792230" y="461730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3E248A-E09E-5A0C-59D6-706F92605A61}"/>
              </a:ext>
            </a:extLst>
          </p:cNvPr>
          <p:cNvSpPr/>
          <p:nvPr/>
        </p:nvSpPr>
        <p:spPr>
          <a:xfrm>
            <a:off x="5792230" y="544134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B0450F8-407F-726C-3FC8-F823F033855D}"/>
              </a:ext>
            </a:extLst>
          </p:cNvPr>
          <p:cNvSpPr/>
          <p:nvPr/>
        </p:nvSpPr>
        <p:spPr>
          <a:xfrm>
            <a:off x="5792230" y="584307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39BF3F-7E32-7E20-1EB6-5014C7B88BCC}"/>
              </a:ext>
            </a:extLst>
          </p:cNvPr>
          <p:cNvSpPr/>
          <p:nvPr/>
        </p:nvSpPr>
        <p:spPr>
          <a:xfrm>
            <a:off x="5792230" y="627338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43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D5CF-2EE4-C2F1-3F07-EC54DB34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12AF-4E5F-60D1-321E-60439EF6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6996-E92B-DA0D-6C87-62131D54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찾아간 주소마다 계속 다른 데이터가 있으면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884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DD53-9350-FE9E-38FE-3A65EC75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6B12D81B-A599-8351-05AB-5AD948DF3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22904" y="3169415"/>
            <a:ext cx="1289053" cy="124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DB96B-CA20-7454-106C-E1E32C003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310" y="262442"/>
            <a:ext cx="6438165" cy="607653"/>
          </a:xfrm>
        </p:spPr>
        <p:txBody>
          <a:bodyPr>
            <a:spAutoFit/>
          </a:bodyPr>
          <a:lstStyle/>
          <a:p>
            <a:r>
              <a:rPr lang="ko-KR" altLang="en-US"/>
              <a:t>로빈후드식 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76819-8ADC-2568-FA21-49ABCAE79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더 간절한 </a:t>
            </a:r>
            <a:r>
              <a:rPr lang="en-US" altLang="ko-KR"/>
              <a:t>(</a:t>
            </a:r>
            <a:r>
              <a:rPr lang="ko-KR" altLang="en-US"/>
              <a:t>멀리서 온</a:t>
            </a:r>
            <a:r>
              <a:rPr lang="en-US" altLang="ko-KR"/>
              <a:t>) </a:t>
            </a:r>
            <a:r>
              <a:rPr lang="ko-KR" altLang="en-US"/>
              <a:t>데이터에 자리를 양보한다</a:t>
            </a:r>
            <a:endParaRPr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4E6BC57-3E3E-340F-037D-F2DF1A999CF3}"/>
              </a:ext>
            </a:extLst>
          </p:cNvPr>
          <p:cNvGrpSpPr/>
          <p:nvPr/>
        </p:nvGrpSpPr>
        <p:grpSpPr>
          <a:xfrm>
            <a:off x="2838663" y="3601354"/>
            <a:ext cx="6260261" cy="1123222"/>
            <a:chOff x="3058876" y="2954630"/>
            <a:chExt cx="3307653" cy="11232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14867F5-DD58-B5A6-0134-747D0887F007}"/>
                </a:ext>
              </a:extLst>
            </p:cNvPr>
            <p:cNvGrpSpPr/>
            <p:nvPr/>
          </p:nvGrpSpPr>
          <p:grpSpPr>
            <a:xfrm rot="10800000">
              <a:off x="3327805" y="3288016"/>
              <a:ext cx="3038724" cy="789836"/>
              <a:chOff x="6365115" y="4248363"/>
              <a:chExt cx="1887269" cy="78983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BF83C5F-99BB-0A2A-A25C-7DBF220DCEC3}"/>
                  </a:ext>
                </a:extLst>
              </p:cNvPr>
              <p:cNvSpPr/>
              <p:nvPr/>
            </p:nvSpPr>
            <p:spPr>
              <a:xfrm>
                <a:off x="6365115" y="4248363"/>
                <a:ext cx="1887269" cy="7898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073F156-D0E5-4071-C752-3691BACE0D22}"/>
                  </a:ext>
                </a:extLst>
              </p:cNvPr>
              <p:cNvSpPr/>
              <p:nvPr/>
            </p:nvSpPr>
            <p:spPr>
              <a:xfrm flipH="1">
                <a:off x="6413534" y="4340531"/>
                <a:ext cx="368729" cy="594830"/>
              </a:xfrm>
              <a:prstGeom prst="rect">
                <a:avLst/>
              </a:prstGeom>
              <a:noFill/>
              <a:ln w="31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70CD6B0-45E5-3C2A-8AD3-D2094CF5FD74}"/>
                  </a:ext>
                </a:extLst>
              </p:cNvPr>
              <p:cNvSpPr/>
              <p:nvPr/>
            </p:nvSpPr>
            <p:spPr>
              <a:xfrm flipH="1">
                <a:off x="682612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314A9B3-E73E-A78B-69F1-95E7D582FCC8}"/>
                  </a:ext>
                </a:extLst>
              </p:cNvPr>
              <p:cNvSpPr/>
              <p:nvPr/>
            </p:nvSpPr>
            <p:spPr>
              <a:xfrm flipH="1">
                <a:off x="723480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7F0722E-2BBA-FA22-FAA9-35E1045DED0A}"/>
                  </a:ext>
                </a:extLst>
              </p:cNvPr>
              <p:cNvSpPr/>
              <p:nvPr/>
            </p:nvSpPr>
            <p:spPr>
              <a:xfrm flipH="1">
                <a:off x="7661847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AF1C7A-DCFD-20F1-D49E-A4DC99BB74C9}"/>
                </a:ext>
              </a:extLst>
            </p:cNvPr>
            <p:cNvSpPr/>
            <p:nvPr/>
          </p:nvSpPr>
          <p:spPr>
            <a:xfrm>
              <a:off x="368494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549161-7142-9692-DBD3-6EB1521BF5FD}"/>
                </a:ext>
              </a:extLst>
            </p:cNvPr>
            <p:cNvSpPr/>
            <p:nvPr/>
          </p:nvSpPr>
          <p:spPr>
            <a:xfrm>
              <a:off x="43760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12ADAE-53C9-2003-732A-A99260CBF66B}"/>
                </a:ext>
              </a:extLst>
            </p:cNvPr>
            <p:cNvSpPr/>
            <p:nvPr/>
          </p:nvSpPr>
          <p:spPr>
            <a:xfrm>
              <a:off x="5030557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7C8BF59-72A6-D023-559E-A363B1EB50BB}"/>
                </a:ext>
              </a:extLst>
            </p:cNvPr>
            <p:cNvSpPr/>
            <p:nvPr/>
          </p:nvSpPr>
          <p:spPr>
            <a:xfrm>
              <a:off x="56948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C36BFE-1057-0701-902A-9E6DF24312DD}"/>
                </a:ext>
              </a:extLst>
            </p:cNvPr>
            <p:cNvSpPr/>
            <p:nvPr/>
          </p:nvSpPr>
          <p:spPr>
            <a:xfrm>
              <a:off x="3684940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54E9A6-E00E-FB8A-2212-461A16420CA5}"/>
                </a:ext>
              </a:extLst>
            </p:cNvPr>
            <p:cNvSpPr/>
            <p:nvPr/>
          </p:nvSpPr>
          <p:spPr>
            <a:xfrm>
              <a:off x="4368374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C97894-09C6-56D1-9F07-DCECD3F8EC1D}"/>
                </a:ext>
              </a:extLst>
            </p:cNvPr>
            <p:cNvSpPr/>
            <p:nvPr/>
          </p:nvSpPr>
          <p:spPr>
            <a:xfrm>
              <a:off x="3058876" y="3532503"/>
              <a:ext cx="508502" cy="281967"/>
            </a:xfrm>
            <a:prstGeom prst="rect">
              <a:avLst/>
            </a:prstGeom>
            <a:solidFill>
              <a:srgbClr val="E9F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t" anchorCtr="0">
              <a:noAutofit/>
            </a:bodyPr>
            <a:lstStyle/>
            <a:p>
              <a:pPr algn="ctr"/>
              <a:r>
                <a:rPr lang="ko-KR" altLang="en-US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해시값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0EC787-6EC0-D8EE-904D-190111736A72}"/>
                </a:ext>
              </a:extLst>
            </p:cNvPr>
            <p:cNvSpPr/>
            <p:nvPr/>
          </p:nvSpPr>
          <p:spPr>
            <a:xfrm>
              <a:off x="5030557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1797DE-CF41-82FB-DFD6-008B8EAB414B}"/>
              </a:ext>
            </a:extLst>
          </p:cNvPr>
          <p:cNvSpPr/>
          <p:nvPr/>
        </p:nvSpPr>
        <p:spPr>
          <a:xfrm rot="10800000" flipH="1">
            <a:off x="1511508" y="2884806"/>
            <a:ext cx="1171934" cy="5948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E24EB1-D136-DEF0-1E88-AF8563F65BD8}"/>
              </a:ext>
            </a:extLst>
          </p:cNvPr>
          <p:cNvSpPr/>
          <p:nvPr/>
        </p:nvSpPr>
        <p:spPr>
          <a:xfrm>
            <a:off x="1811277" y="304123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31A8F6B1-05C7-29A4-296F-FCADA2206CAD}"/>
              </a:ext>
            </a:extLst>
          </p:cNvPr>
          <p:cNvSpPr/>
          <p:nvPr/>
        </p:nvSpPr>
        <p:spPr>
          <a:xfrm rot="20355738">
            <a:off x="1452670" y="2962606"/>
            <a:ext cx="4026950" cy="1944266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D8CA7AA-8560-7554-4849-16FA206E8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518" y="4987423"/>
            <a:ext cx="1059370" cy="14914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078AF7-606D-BBAD-B896-35B8841C3953}"/>
              </a:ext>
            </a:extLst>
          </p:cNvPr>
          <p:cNvSpPr/>
          <p:nvPr/>
        </p:nvSpPr>
        <p:spPr>
          <a:xfrm>
            <a:off x="4365297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2F7C418-1340-1B72-8041-5C632E21FD1D}"/>
              </a:ext>
            </a:extLst>
          </p:cNvPr>
          <p:cNvSpPr/>
          <p:nvPr/>
        </p:nvSpPr>
        <p:spPr>
          <a:xfrm rot="347433">
            <a:off x="4389822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3D90D0B-47B0-3ABC-7345-68ED716DA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419" y="4987423"/>
            <a:ext cx="1059370" cy="149146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5CCCF9-45E9-6903-FD41-4CD98FA78254}"/>
              </a:ext>
            </a:extLst>
          </p:cNvPr>
          <p:cNvSpPr/>
          <p:nvPr/>
        </p:nvSpPr>
        <p:spPr>
          <a:xfrm>
            <a:off x="6788198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4D46ADC-BF48-AD76-828A-3ECCA120F931}"/>
              </a:ext>
            </a:extLst>
          </p:cNvPr>
          <p:cNvSpPr/>
          <p:nvPr/>
        </p:nvSpPr>
        <p:spPr>
          <a:xfrm rot="347433">
            <a:off x="6812723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59F5182-2487-8645-C754-57EEC4F5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007" y="4989811"/>
            <a:ext cx="1108892" cy="14914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8D87E081-95B2-E7F3-122F-28F0A081AC63}"/>
              </a:ext>
            </a:extLst>
          </p:cNvPr>
          <p:cNvSpPr/>
          <p:nvPr/>
        </p:nvSpPr>
        <p:spPr>
          <a:xfrm>
            <a:off x="5573291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9D8091-752F-13E3-C62A-CF0E8AA0C791}"/>
              </a:ext>
            </a:extLst>
          </p:cNvPr>
          <p:cNvSpPr/>
          <p:nvPr/>
        </p:nvSpPr>
        <p:spPr>
          <a:xfrm rot="347433">
            <a:off x="5597816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9A3E02E-50F9-5C1E-D45C-0CEB7C108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677" y="5030823"/>
            <a:ext cx="1059369" cy="14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80F8-2DAB-8BC7-D5C7-CA9172F4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DEB3-5D06-9E2E-8AD2-F0C67645F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310" y="262442"/>
            <a:ext cx="6438165" cy="607653"/>
          </a:xfrm>
        </p:spPr>
        <p:txBody>
          <a:bodyPr>
            <a:spAutoFit/>
          </a:bodyPr>
          <a:lstStyle/>
          <a:p>
            <a:r>
              <a:rPr lang="ko-KR" altLang="en-US"/>
              <a:t>로빈후드식 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0B21C-A0BD-C7ED-74DC-17D0A882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연속된 데이터들에서 해시 값은 작아지지 않는다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없는 키를 찾을때 효율적</a:t>
            </a:r>
            <a:endParaRPr lang="en-US" altLang="ko-KR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45718ED-1E97-7732-17B4-D3D8C91317C4}"/>
              </a:ext>
            </a:extLst>
          </p:cNvPr>
          <p:cNvGrpSpPr/>
          <p:nvPr/>
        </p:nvGrpSpPr>
        <p:grpSpPr>
          <a:xfrm>
            <a:off x="2838663" y="3601354"/>
            <a:ext cx="6260261" cy="1123222"/>
            <a:chOff x="3058876" y="2954630"/>
            <a:chExt cx="3307653" cy="11232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4F751C3-4C7A-4977-44F1-B7EAF974F5F6}"/>
                </a:ext>
              </a:extLst>
            </p:cNvPr>
            <p:cNvGrpSpPr/>
            <p:nvPr/>
          </p:nvGrpSpPr>
          <p:grpSpPr>
            <a:xfrm rot="10800000">
              <a:off x="3327805" y="3288016"/>
              <a:ext cx="3038724" cy="789836"/>
              <a:chOff x="6365115" y="4248363"/>
              <a:chExt cx="1887269" cy="78983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326132F-56C2-FF9C-436D-C7E8F30733F9}"/>
                  </a:ext>
                </a:extLst>
              </p:cNvPr>
              <p:cNvSpPr/>
              <p:nvPr/>
            </p:nvSpPr>
            <p:spPr>
              <a:xfrm>
                <a:off x="6365115" y="4248363"/>
                <a:ext cx="1887269" cy="7898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4AD005-E354-CD6D-8459-291A3EC58B1B}"/>
                  </a:ext>
                </a:extLst>
              </p:cNvPr>
              <p:cNvSpPr/>
              <p:nvPr/>
            </p:nvSpPr>
            <p:spPr>
              <a:xfrm flipH="1">
                <a:off x="6413534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B94C428-6DFB-2A6A-A40A-F62000603680}"/>
                  </a:ext>
                </a:extLst>
              </p:cNvPr>
              <p:cNvSpPr/>
              <p:nvPr/>
            </p:nvSpPr>
            <p:spPr>
              <a:xfrm flipH="1">
                <a:off x="682612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B81BFE3-A62A-249F-ABB9-EEA785BDB4D3}"/>
                  </a:ext>
                </a:extLst>
              </p:cNvPr>
              <p:cNvSpPr/>
              <p:nvPr/>
            </p:nvSpPr>
            <p:spPr>
              <a:xfrm flipH="1">
                <a:off x="723480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2975BC7-75A5-0AFC-96E7-E82495647F46}"/>
                  </a:ext>
                </a:extLst>
              </p:cNvPr>
              <p:cNvSpPr/>
              <p:nvPr/>
            </p:nvSpPr>
            <p:spPr>
              <a:xfrm flipH="1">
                <a:off x="7661847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CB0239-64F8-6D15-91E4-DD81DC3080B9}"/>
                </a:ext>
              </a:extLst>
            </p:cNvPr>
            <p:cNvSpPr/>
            <p:nvPr/>
          </p:nvSpPr>
          <p:spPr>
            <a:xfrm>
              <a:off x="368494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2C227A1-BDF2-0EFE-A350-164EBC32DF40}"/>
                </a:ext>
              </a:extLst>
            </p:cNvPr>
            <p:cNvSpPr/>
            <p:nvPr/>
          </p:nvSpPr>
          <p:spPr>
            <a:xfrm>
              <a:off x="43760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F0BB40B-5CD8-D898-B1DA-95181573C272}"/>
                </a:ext>
              </a:extLst>
            </p:cNvPr>
            <p:cNvSpPr/>
            <p:nvPr/>
          </p:nvSpPr>
          <p:spPr>
            <a:xfrm>
              <a:off x="5030557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CF0D4E-60D7-79BC-5BD9-8D5E781AEB43}"/>
                </a:ext>
              </a:extLst>
            </p:cNvPr>
            <p:cNvSpPr/>
            <p:nvPr/>
          </p:nvSpPr>
          <p:spPr>
            <a:xfrm>
              <a:off x="56948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CDB84B-3F58-A9F6-D7E1-DBBF081B62CF}"/>
                </a:ext>
              </a:extLst>
            </p:cNvPr>
            <p:cNvSpPr/>
            <p:nvPr/>
          </p:nvSpPr>
          <p:spPr>
            <a:xfrm>
              <a:off x="3684940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2A9A57F-72F2-76E2-0782-2FAE5174239D}"/>
                </a:ext>
              </a:extLst>
            </p:cNvPr>
            <p:cNvSpPr/>
            <p:nvPr/>
          </p:nvSpPr>
          <p:spPr>
            <a:xfrm>
              <a:off x="4368374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989ED8-A4D6-D96B-AF07-DB5C3749BA4C}"/>
                </a:ext>
              </a:extLst>
            </p:cNvPr>
            <p:cNvSpPr/>
            <p:nvPr/>
          </p:nvSpPr>
          <p:spPr>
            <a:xfrm>
              <a:off x="3058876" y="3532503"/>
              <a:ext cx="508502" cy="281967"/>
            </a:xfrm>
            <a:prstGeom prst="rect">
              <a:avLst/>
            </a:prstGeom>
            <a:solidFill>
              <a:srgbClr val="E9F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t" anchorCtr="0">
              <a:noAutofit/>
            </a:bodyPr>
            <a:lstStyle/>
            <a:p>
              <a:pPr algn="ctr"/>
              <a:r>
                <a:rPr lang="ko-KR" altLang="en-US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해시값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73DF07-43F6-AA40-0574-FC4C001999CE}"/>
                </a:ext>
              </a:extLst>
            </p:cNvPr>
            <p:cNvSpPr/>
            <p:nvPr/>
          </p:nvSpPr>
          <p:spPr>
            <a:xfrm>
              <a:off x="5030557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C93A4D-9A9E-42E5-3CF5-49A9A7A9B343}"/>
                </a:ext>
              </a:extLst>
            </p:cNvPr>
            <p:cNvSpPr/>
            <p:nvPr/>
          </p:nvSpPr>
          <p:spPr>
            <a:xfrm>
              <a:off x="5698407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FB37CAB-800C-8827-205B-BAA684AB2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518" y="4987423"/>
            <a:ext cx="1059370" cy="14914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A4D245-3992-A281-0911-FA39D17820AD}"/>
              </a:ext>
            </a:extLst>
          </p:cNvPr>
          <p:cNvSpPr/>
          <p:nvPr/>
        </p:nvSpPr>
        <p:spPr>
          <a:xfrm>
            <a:off x="4365297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D2209E-22A9-9675-6992-81A7C6DDFA08}"/>
              </a:ext>
            </a:extLst>
          </p:cNvPr>
          <p:cNvSpPr/>
          <p:nvPr/>
        </p:nvSpPr>
        <p:spPr>
          <a:xfrm rot="347433">
            <a:off x="4389822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B9E7699-F9C6-9523-C209-66CB1CFB9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007" y="4989811"/>
            <a:ext cx="1108892" cy="14914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05548DA9-FF16-98E3-AA3F-A2B88DB62BC9}"/>
              </a:ext>
            </a:extLst>
          </p:cNvPr>
          <p:cNvSpPr/>
          <p:nvPr/>
        </p:nvSpPr>
        <p:spPr>
          <a:xfrm>
            <a:off x="5573291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90BA789-6192-8A7B-A33F-5B49C7B0B30F}"/>
              </a:ext>
            </a:extLst>
          </p:cNvPr>
          <p:cNvSpPr/>
          <p:nvPr/>
        </p:nvSpPr>
        <p:spPr>
          <a:xfrm rot="347433">
            <a:off x="5597816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75EC78-115B-727A-1484-07483C446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6914" y="4989811"/>
            <a:ext cx="1108892" cy="14914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56FDAE-4DBD-426E-478C-B6BE60F5B24B}"/>
              </a:ext>
            </a:extLst>
          </p:cNvPr>
          <p:cNvSpPr/>
          <p:nvPr/>
        </p:nvSpPr>
        <p:spPr>
          <a:xfrm>
            <a:off x="6788198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A4921B-4DC5-6FB2-1D51-63F013EB43E4}"/>
              </a:ext>
            </a:extLst>
          </p:cNvPr>
          <p:cNvSpPr/>
          <p:nvPr/>
        </p:nvSpPr>
        <p:spPr>
          <a:xfrm rot="347433">
            <a:off x="6812723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792F60-0D52-3520-494F-AF3162EB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7541" y="4989811"/>
            <a:ext cx="1108892" cy="14914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7CEAD8-C7FE-CC62-1EB5-2820DDB4C884}"/>
              </a:ext>
            </a:extLst>
          </p:cNvPr>
          <p:cNvSpPr/>
          <p:nvPr/>
        </p:nvSpPr>
        <p:spPr>
          <a:xfrm>
            <a:off x="8038825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B50A35-9279-CA5B-1B01-EB2AEA5A47DE}"/>
              </a:ext>
            </a:extLst>
          </p:cNvPr>
          <p:cNvSpPr/>
          <p:nvPr/>
        </p:nvSpPr>
        <p:spPr>
          <a:xfrm rot="347433">
            <a:off x="8063350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7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496E-49C3-9C40-47D9-A527F676F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44FD-8302-39FF-5A9A-95EC8EF5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08FBE-7DCB-5CEC-342A-880B32142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연속된 데이터들에서 해시 값에 규칙이 없다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없는 키를 찾을때 비효율적</a:t>
            </a:r>
            <a:endParaRPr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4BB390F-D47B-D903-EABD-84F3C9ECE329}"/>
              </a:ext>
            </a:extLst>
          </p:cNvPr>
          <p:cNvGrpSpPr/>
          <p:nvPr/>
        </p:nvGrpSpPr>
        <p:grpSpPr>
          <a:xfrm>
            <a:off x="2838663" y="3601354"/>
            <a:ext cx="6260261" cy="1123222"/>
            <a:chOff x="3058876" y="2954630"/>
            <a:chExt cx="3307653" cy="112322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C9B0544-F37A-DED7-D9BA-BBDBAC6BD67D}"/>
                </a:ext>
              </a:extLst>
            </p:cNvPr>
            <p:cNvGrpSpPr/>
            <p:nvPr/>
          </p:nvGrpSpPr>
          <p:grpSpPr>
            <a:xfrm rot="10800000">
              <a:off x="3327805" y="3288016"/>
              <a:ext cx="3038724" cy="789836"/>
              <a:chOff x="6365115" y="4248363"/>
              <a:chExt cx="1887269" cy="789836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1F3E670-EEC3-5C99-3DE5-812B0A88338C}"/>
                  </a:ext>
                </a:extLst>
              </p:cNvPr>
              <p:cNvSpPr/>
              <p:nvPr/>
            </p:nvSpPr>
            <p:spPr>
              <a:xfrm>
                <a:off x="6365115" y="4248363"/>
                <a:ext cx="1887269" cy="7898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ACE80EE-42A1-EE9E-3355-89C0655F6829}"/>
                  </a:ext>
                </a:extLst>
              </p:cNvPr>
              <p:cNvSpPr/>
              <p:nvPr/>
            </p:nvSpPr>
            <p:spPr>
              <a:xfrm flipH="1">
                <a:off x="6413534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0308276-CC00-CCD7-4E42-CA60D2262A48}"/>
                  </a:ext>
                </a:extLst>
              </p:cNvPr>
              <p:cNvSpPr/>
              <p:nvPr/>
            </p:nvSpPr>
            <p:spPr>
              <a:xfrm flipH="1">
                <a:off x="682612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112844F-C829-25E2-8287-55754D21C648}"/>
                  </a:ext>
                </a:extLst>
              </p:cNvPr>
              <p:cNvSpPr/>
              <p:nvPr/>
            </p:nvSpPr>
            <p:spPr>
              <a:xfrm flipH="1">
                <a:off x="7234801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5CBAE8E-567A-13C4-528F-C46DD0923CE5}"/>
                  </a:ext>
                </a:extLst>
              </p:cNvPr>
              <p:cNvSpPr/>
              <p:nvPr/>
            </p:nvSpPr>
            <p:spPr>
              <a:xfrm flipH="1">
                <a:off x="7661847" y="4340531"/>
                <a:ext cx="368729" cy="594830"/>
              </a:xfrm>
              <a:prstGeom prst="rect">
                <a:avLst/>
              </a:prstGeom>
              <a:pattFill prst="dkDnDiag">
                <a:fgClr>
                  <a:schemeClr val="bg1"/>
                </a:fgClr>
                <a:bgClr>
                  <a:schemeClr val="accent6">
                    <a:lumMod val="20000"/>
                    <a:lumOff val="80000"/>
                  </a:schemeClr>
                </a:bgClr>
              </a:patt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5356CE-08D0-84ED-14A2-A651912F5239}"/>
                </a:ext>
              </a:extLst>
            </p:cNvPr>
            <p:cNvSpPr/>
            <p:nvPr/>
          </p:nvSpPr>
          <p:spPr>
            <a:xfrm>
              <a:off x="368494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2E6529-13EC-A850-14E6-6F73A4CFC6EB}"/>
                </a:ext>
              </a:extLst>
            </p:cNvPr>
            <p:cNvSpPr/>
            <p:nvPr/>
          </p:nvSpPr>
          <p:spPr>
            <a:xfrm>
              <a:off x="43760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1028C3-B2B1-9911-6F21-04B961083D7C}"/>
                </a:ext>
              </a:extLst>
            </p:cNvPr>
            <p:cNvSpPr/>
            <p:nvPr/>
          </p:nvSpPr>
          <p:spPr>
            <a:xfrm>
              <a:off x="5030557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AB0C51-A6E1-AE4D-4F93-4FD4CC56DDFB}"/>
                </a:ext>
              </a:extLst>
            </p:cNvPr>
            <p:cNvSpPr/>
            <p:nvPr/>
          </p:nvSpPr>
          <p:spPr>
            <a:xfrm>
              <a:off x="5694871" y="295463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D8C3627-7EF0-3376-78D1-BAF13A0FA54C}"/>
                </a:ext>
              </a:extLst>
            </p:cNvPr>
            <p:cNvSpPr/>
            <p:nvPr/>
          </p:nvSpPr>
          <p:spPr>
            <a:xfrm>
              <a:off x="3684940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8737BA3-8C80-2C84-6FDF-AB770698C91D}"/>
                </a:ext>
              </a:extLst>
            </p:cNvPr>
            <p:cNvSpPr/>
            <p:nvPr/>
          </p:nvSpPr>
          <p:spPr>
            <a:xfrm>
              <a:off x="4368374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ACE5BDD-D015-0C8E-E288-C8E841512FA4}"/>
                </a:ext>
              </a:extLst>
            </p:cNvPr>
            <p:cNvSpPr/>
            <p:nvPr/>
          </p:nvSpPr>
          <p:spPr>
            <a:xfrm>
              <a:off x="3058876" y="3532503"/>
              <a:ext cx="508502" cy="281967"/>
            </a:xfrm>
            <a:prstGeom prst="rect">
              <a:avLst/>
            </a:prstGeom>
            <a:solidFill>
              <a:srgbClr val="E9F8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0" rtlCol="0" anchor="t" anchorCtr="0">
              <a:noAutofit/>
            </a:bodyPr>
            <a:lstStyle/>
            <a:p>
              <a:pPr algn="ctr"/>
              <a:r>
                <a:rPr lang="ko-KR" altLang="en-US" sz="2000" baseline="-25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해시값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2506C76-CF1F-5507-84B0-C508F3EB3782}"/>
                </a:ext>
              </a:extLst>
            </p:cNvPr>
            <p:cNvSpPr/>
            <p:nvPr/>
          </p:nvSpPr>
          <p:spPr>
            <a:xfrm>
              <a:off x="5030557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90A5833-1DD0-2EAB-9DD4-423AB8A9D298}"/>
                </a:ext>
              </a:extLst>
            </p:cNvPr>
            <p:cNvSpPr/>
            <p:nvPr/>
          </p:nvSpPr>
          <p:spPr>
            <a:xfrm>
              <a:off x="5698407" y="3541950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6D6874D-CC69-3E1D-3D74-E71E2BA0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3518" y="4987423"/>
            <a:ext cx="1059370" cy="149146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E21741-21E1-473D-6C7A-249C9B9658E0}"/>
              </a:ext>
            </a:extLst>
          </p:cNvPr>
          <p:cNvSpPr/>
          <p:nvPr/>
        </p:nvSpPr>
        <p:spPr>
          <a:xfrm>
            <a:off x="4365297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ED4936-6EE6-C187-06D3-346A334CC11C}"/>
              </a:ext>
            </a:extLst>
          </p:cNvPr>
          <p:cNvSpPr/>
          <p:nvPr/>
        </p:nvSpPr>
        <p:spPr>
          <a:xfrm rot="347433">
            <a:off x="4389822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22BEF24-90B2-BF6F-A2D6-6E7A618F3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007" y="4989811"/>
            <a:ext cx="1108892" cy="149146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7729C93-3E8C-ACA2-CB24-70233233FD8A}"/>
              </a:ext>
            </a:extLst>
          </p:cNvPr>
          <p:cNvSpPr/>
          <p:nvPr/>
        </p:nvSpPr>
        <p:spPr>
          <a:xfrm>
            <a:off x="5573291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F13021-7BC9-5920-63A6-D10A8618A417}"/>
              </a:ext>
            </a:extLst>
          </p:cNvPr>
          <p:cNvSpPr/>
          <p:nvPr/>
        </p:nvSpPr>
        <p:spPr>
          <a:xfrm rot="347433">
            <a:off x="5597816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BB1774-1C3D-CD46-8AB7-5AB535E19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21736" y="4989811"/>
            <a:ext cx="1059247" cy="14914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F491E9-8805-946A-436B-0A0AAEC13AF5}"/>
              </a:ext>
            </a:extLst>
          </p:cNvPr>
          <p:cNvSpPr/>
          <p:nvPr/>
        </p:nvSpPr>
        <p:spPr>
          <a:xfrm>
            <a:off x="6788198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E14B05-A6E5-3115-41AB-9761F021AF6A}"/>
              </a:ext>
            </a:extLst>
          </p:cNvPr>
          <p:cNvSpPr/>
          <p:nvPr/>
        </p:nvSpPr>
        <p:spPr>
          <a:xfrm rot="347433">
            <a:off x="6812723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89D1C4-1877-EFB1-A6DA-A8A7F9008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7541" y="5019289"/>
            <a:ext cx="1108892" cy="14325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79DD66-0D72-48CC-BB49-4C2F173162C3}"/>
              </a:ext>
            </a:extLst>
          </p:cNvPr>
          <p:cNvSpPr/>
          <p:nvPr/>
        </p:nvSpPr>
        <p:spPr>
          <a:xfrm>
            <a:off x="8038825" y="6016714"/>
            <a:ext cx="26078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754802-7777-B047-1222-EB46846D4FFB}"/>
              </a:ext>
            </a:extLst>
          </p:cNvPr>
          <p:cNvSpPr/>
          <p:nvPr/>
        </p:nvSpPr>
        <p:spPr>
          <a:xfrm rot="347433">
            <a:off x="8095545" y="5079118"/>
            <a:ext cx="869324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칸 이동</a:t>
            </a:r>
            <a:endParaRPr lang="ko-KR" altLang="en-US" sz="1050" baseline="-25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17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847C3-AF0A-3C2E-9C8A-4F78B6987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C01B-DFD8-B9C1-5E8F-46C65F11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4ECFB-4AE4-8485-9E5D-C5288EB0F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연속된 데이터</a:t>
            </a:r>
            <a:r>
              <a:rPr lang="en-US" altLang="ko-KR"/>
              <a:t> (</a:t>
            </a:r>
            <a:r>
              <a:rPr lang="ko-KR" altLang="en-US"/>
              <a:t>클러스터</a:t>
            </a:r>
            <a:r>
              <a:rPr lang="en-US" altLang="ko-KR"/>
              <a:t>)</a:t>
            </a:r>
            <a:r>
              <a:rPr lang="ko-KR" altLang="en-US"/>
              <a:t>의 규모가 커질 확률은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7805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3A8A5-EE24-7C0C-1BE3-3094D14D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AD84-D239-7A90-8E86-34BFC26D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D606-8067-AA96-C301-8FFD5A61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서버의 해시 표를 공격해서 서비스 속도를 현저하게 늦추는 방법은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6637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A7B27-33C3-DAA1-36D8-DDC0C349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99DB-30AC-DA77-736E-F2E5E0FD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72" y="262442"/>
            <a:ext cx="4963403" cy="607653"/>
          </a:xfrm>
        </p:spPr>
        <p:txBody>
          <a:bodyPr>
            <a:spAutoFit/>
          </a:bodyPr>
          <a:lstStyle/>
          <a:p>
            <a:r>
              <a:rPr lang="ko-KR" altLang="en-US"/>
              <a:t>개선된 주소 계산법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0018-A124-B2BB-0A0B-2E8922CD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이동할 때마다 이동하는 칸수를 </a:t>
            </a:r>
            <a:r>
              <a:rPr lang="en-US" altLang="ko-KR"/>
              <a:t>1 </a:t>
            </a:r>
            <a:r>
              <a:rPr lang="ko-KR" altLang="en-US"/>
              <a:t>증가</a:t>
            </a:r>
            <a:endParaRPr lang="en-US" altLang="ko-KR"/>
          </a:p>
          <a:p>
            <a:r>
              <a:rPr lang="ko-KR" altLang="en-US"/>
              <a:t>클러스터 안에 있을 때 더 빠르게 벗어난다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5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038E1-269A-9D07-BE42-7E2FC23E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447D-9D54-E039-A946-6B7FE342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68" y="262442"/>
            <a:ext cx="3578407" cy="607653"/>
          </a:xfrm>
        </p:spPr>
        <p:txBody>
          <a:bodyPr>
            <a:spAutoFit/>
          </a:bodyPr>
          <a:lstStyle/>
          <a:p>
            <a:r>
              <a:rPr lang="ko-KR" altLang="en-US"/>
              <a:t>최신 해시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53F5-7245-0E0A-0330-5AE00A20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키의 크기가 큰 경우에 빠르게 비교하기 위해</a:t>
            </a:r>
            <a:r>
              <a:rPr lang="en-US" altLang="ko-KR"/>
              <a:t>, </a:t>
            </a:r>
            <a:r>
              <a:rPr lang="ko-KR" altLang="en-US"/>
              <a:t>비교를 하기 위한 해시값 생성</a:t>
            </a:r>
            <a:endParaRPr lang="en-US" altLang="ko-KR"/>
          </a:p>
          <a:p>
            <a:endParaRPr lang="en-US"/>
          </a:p>
          <a:p>
            <a:r>
              <a:rPr lang="ko-KR" altLang="en-US"/>
              <a:t>최신 </a:t>
            </a:r>
            <a:r>
              <a:rPr lang="en-US" altLang="ko-KR"/>
              <a:t>CPU </a:t>
            </a:r>
            <a:r>
              <a:rPr lang="ko-KR" altLang="en-US"/>
              <a:t>기계어로 병렬처리</a:t>
            </a:r>
            <a:endParaRPr lang="en-US" altLang="ko-KR"/>
          </a:p>
          <a:p>
            <a:endParaRPr lang="en-US"/>
          </a:p>
          <a:p>
            <a:endParaRPr/>
          </a:p>
        </p:txBody>
      </p:sp>
      <p:pic>
        <p:nvPicPr>
          <p:cNvPr id="1028" name="Picture 4" descr="Abseil">
            <a:extLst>
              <a:ext uri="{FF2B5EF4-FFF2-40B4-BE49-F238E27FC236}">
                <a16:creationId xmlns:a16="http://schemas.microsoft.com/office/drawing/2014/main" id="{B826FDF9-A2D8-EC6C-C22D-B3A1DD613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2" y="442147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30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B696-1F2F-2F02-3D28-543236F3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8EFE-760D-14AA-B31B-75CAA6AF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 </a:t>
            </a:r>
            <a:r>
              <a:rPr lang="en-US" altLang="ko-KR"/>
              <a:t>- </a:t>
            </a:r>
            <a:r>
              <a:rPr lang="ko-KR" altLang="en-US"/>
              <a:t>시간 분석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9DE80-3930-B5D1-0524-3BC3A4CB7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/>
                  <a:t>없는 키 </a:t>
                </a:r>
                <a:r>
                  <a:rPr lang="en-US" altLang="ko-KR"/>
                  <a:t>k</a:t>
                </a:r>
                <a:r>
                  <a:rPr lang="ko-KR" altLang="en-US"/>
                  <a:t>를 찾을 때</a:t>
                </a:r>
                <a:r>
                  <a:rPr lang="en-US" altLang="ko-KR"/>
                  <a:t>:</a:t>
                </a:r>
                <a:endParaRPr lang="en-US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ko-KR" altLang="en-US"/>
                  <a:t>에 데이터가 있을 확률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ko-KR" altLang="en-US"/>
                  <a:t>에도 데이터가 있을 확률</a:t>
                </a:r>
                <a:r>
                  <a:rPr lang="en-US" altLang="ko-KR"/>
                  <a:t> </a:t>
                </a:r>
                <a:r>
                  <a:rPr lang="ko-KR" altLang="en-US"/>
                  <a:t> </a:t>
                </a:r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i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69DE80-3930-B5D1-0524-3BC3A4CB7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2661" b="-56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59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37B1-1444-7BB6-DCD1-F4AFDB13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0729-C74E-22DA-B761-F823EC31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t>이번 시간 목차</a:t>
            </a:r>
          </a:p>
        </p:txBody>
      </p:sp>
      <p:pic>
        <p:nvPicPr>
          <p:cNvPr id="5" name="그림 4" descr="야외, 하늘, 잔디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C186DF-C021-2221-D449-167A1D3F3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3" b="9812"/>
          <a:stretch>
            <a:fillRect/>
          </a:stretch>
        </p:blipFill>
        <p:spPr>
          <a:xfrm>
            <a:off x="0" y="3354946"/>
            <a:ext cx="9144000" cy="3503054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CC613B-3DCC-618E-3F9D-5B2A3477FA98}"/>
              </a:ext>
            </a:extLst>
          </p:cNvPr>
          <p:cNvSpPr/>
          <p:nvPr/>
        </p:nvSpPr>
        <p:spPr>
          <a:xfrm>
            <a:off x="0" y="3354946"/>
            <a:ext cx="9144000" cy="3503054"/>
          </a:xfrm>
          <a:prstGeom prst="rect">
            <a:avLst/>
          </a:prstGeom>
          <a:gradFill flip="none" rotWithShape="1">
            <a:gsLst>
              <a:gs pos="18000">
                <a:schemeClr val="bg1"/>
              </a:gs>
              <a:gs pos="48000">
                <a:schemeClr val="bg1">
                  <a:alpha val="80000"/>
                </a:schemeClr>
              </a:gs>
              <a:gs pos="66000">
                <a:schemeClr val="bg1">
                  <a:alpha val="50000"/>
                </a:schemeClr>
              </a:gs>
              <a:gs pos="88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67410-4AA1-CC6C-67F0-EEE352EF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검색을 쉽게 하는 방법</a:t>
            </a:r>
            <a:endParaRPr lang="en-US" altLang="ko-KR"/>
          </a:p>
          <a:p>
            <a:endParaRPr lang="en-US"/>
          </a:p>
          <a:p>
            <a:r>
              <a:rPr lang="ko-KR" altLang="en-US"/>
              <a:t>검색을 쉽고 효율적으로 하는 방법</a:t>
            </a:r>
            <a:endParaRPr lang="en-US"/>
          </a:p>
          <a:p>
            <a:endParaRPr lang="en-US" altLang="ko-KR"/>
          </a:p>
          <a:p>
            <a:r>
              <a:rPr lang="ko-KR" altLang="en-US"/>
              <a:t>최악의 경우 고려하기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7139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1617E-B865-81CF-01EA-FC92E1C5B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618C-A700-7D1D-61A6-3C4014E0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 </a:t>
            </a:r>
            <a:r>
              <a:rPr lang="en-US" altLang="ko-KR"/>
              <a:t>- </a:t>
            </a:r>
            <a:r>
              <a:rPr lang="ko-KR" altLang="en-US"/>
              <a:t>시간 분석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22CB0-4167-E829-FEF3-6879D8F20A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ko-KR" altLang="en-US"/>
                  <a:t>키 </a:t>
                </a:r>
                <a:r>
                  <a:rPr lang="en-US" altLang="ko-KR"/>
                  <a:t>k</a:t>
                </a:r>
                <a:r>
                  <a:rPr lang="ko-KR" altLang="en-US"/>
                  <a:t>를 추가할 때</a:t>
                </a:r>
                <a:r>
                  <a:rPr lang="en-US" altLang="ko-KR"/>
                  <a:t>:</a:t>
                </a:r>
                <a:endParaRPr lang="en-US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ko-KR" altLang="en-US"/>
                  <a:t>에 데이터가 있을 확률 </a:t>
                </a: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ko-KR" altLang="en-US"/>
                  <a:t>에도 데이터가 있을 확률</a:t>
                </a:r>
                <a:r>
                  <a:rPr lang="en-US" altLang="ko-KR"/>
                  <a:t> </a:t>
                </a:r>
                <a:r>
                  <a:rPr lang="ko-KR" altLang="en-US"/>
                  <a:t> </a:t>
                </a:r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i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22CB0-4167-E829-FEF3-6879D8F20A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2661" b="-56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64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A556-9C11-713A-43E8-1388BFB0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CF95-09A4-8E0C-9ED9-027D84A9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 </a:t>
            </a:r>
            <a:r>
              <a:rPr lang="en-US" altLang="ko-KR"/>
              <a:t>- </a:t>
            </a:r>
            <a:r>
              <a:rPr lang="ko-KR" altLang="en-US"/>
              <a:t>시간 분석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F3C2D-3E6F-3C37-9330-77AE556A0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/>
                  <a:t>i</a:t>
                </a:r>
                <a:r>
                  <a:rPr lang="ko-KR" altLang="en-US"/>
                  <a:t>번째에 추가된 키 </a:t>
                </a:r>
                <a:r>
                  <a:rPr lang="en-US" altLang="ko-KR"/>
                  <a:t>k</a:t>
                </a:r>
                <a:r>
                  <a:rPr lang="ko-KR" altLang="en-US"/>
                  <a:t>를 추가할 때</a:t>
                </a:r>
                <a:r>
                  <a:rPr lang="en-US" altLang="ko-KR"/>
                  <a:t>:</a:t>
                </a:r>
                <a:endParaRPr lang="en-US"/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ko-KR" altLang="en-US"/>
                  <a:t>평균</a:t>
                </a:r>
                <a:endParaRPr lang="en-US"/>
              </a:p>
              <a:p>
                <a:r>
                  <a:rPr lang="ko-KR" alt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altLang="ko-KR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F3C2D-3E6F-3C37-9330-77AE556A0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32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253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7669-3BD0-B609-7A0D-DD9A498F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EE30-4049-E5CC-4F62-F97BE16C0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458" y="262442"/>
            <a:ext cx="6786017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 </a:t>
            </a:r>
            <a:r>
              <a:rPr lang="en-US" altLang="ko-KR"/>
              <a:t>- </a:t>
            </a:r>
            <a:r>
              <a:rPr lang="ko-KR" altLang="en-US"/>
              <a:t>데이터 삭제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071C-A272-54D6-AAF3-2B7F83D4C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방법 </a:t>
            </a:r>
            <a:r>
              <a:rPr lang="en-US" altLang="ko-KR"/>
              <a:t>1: </a:t>
            </a:r>
            <a:r>
              <a:rPr lang="ko-KR" altLang="en-US"/>
              <a:t>삭제됨이라고 표시한다</a:t>
            </a:r>
            <a:r>
              <a:rPr lang="en-US" altLang="ko-KR"/>
              <a:t>. </a:t>
            </a:r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추가할 때</a:t>
            </a:r>
            <a:r>
              <a:rPr lang="en-US" altLang="ko-KR"/>
              <a:t>, </a:t>
            </a:r>
            <a:r>
              <a:rPr lang="ko-KR" altLang="en-US"/>
              <a:t>삭제된 자리에 데이터 추가 가능</a:t>
            </a:r>
            <a:endParaRPr lang="en-US" altLang="ko-KR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검색할 때</a:t>
            </a:r>
            <a:r>
              <a:rPr lang="en-US" altLang="ko-KR"/>
              <a:t>,</a:t>
            </a:r>
            <a:r>
              <a:rPr lang="ko-KR" altLang="en-US"/>
              <a:t> 데이터가 있다고 취급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18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CD3DE-8BBB-6922-E6CC-DAFEA18A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119D-F280-6979-B3F3-1077A3AC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458" y="262442"/>
            <a:ext cx="6786017" cy="607653"/>
          </a:xfrm>
        </p:spPr>
        <p:txBody>
          <a:bodyPr>
            <a:spAutoFit/>
          </a:bodyPr>
          <a:lstStyle/>
          <a:p>
            <a:r>
              <a:rPr lang="ko-KR" altLang="en-US"/>
              <a:t>단순한 해시 표 </a:t>
            </a:r>
            <a:r>
              <a:rPr lang="en-US" altLang="ko-KR"/>
              <a:t>- </a:t>
            </a:r>
            <a:r>
              <a:rPr lang="ko-KR" altLang="en-US"/>
              <a:t>데이터 삭제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6EEE9-C8BB-9BF2-4C69-CBDAD079D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방법 </a:t>
            </a:r>
            <a:r>
              <a:rPr lang="en-US" altLang="ko-KR"/>
              <a:t>2: </a:t>
            </a:r>
            <a:r>
              <a:rPr lang="ko-KR" altLang="en-US"/>
              <a:t>다음 자리에 있는 데이터를 이동해서 메꾼다</a:t>
            </a:r>
            <a:r>
              <a:rPr lang="en-US" altLang="ko-KR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63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BAAFF-A429-B80B-A977-074B5C94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2428-D95B-2F35-A55A-6B7090AB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함수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FEA7B-6D6F-F1CB-54C0-83379CF561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/>
                  <a:t>해시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→{0, 1, …,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F0F957-CEF1-9DFC-93B6-3A0BE3ED4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8" t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타원 27">
            <a:extLst>
              <a:ext uri="{FF2B5EF4-FFF2-40B4-BE49-F238E27FC236}">
                <a16:creationId xmlns:a16="http://schemas.microsoft.com/office/drawing/2014/main" id="{9FC6E497-B964-2D30-E87A-BC774FF70AC6}"/>
              </a:ext>
            </a:extLst>
          </p:cNvPr>
          <p:cNvSpPr/>
          <p:nvPr/>
        </p:nvSpPr>
        <p:spPr>
          <a:xfrm rot="5400000">
            <a:off x="841637" y="2641166"/>
            <a:ext cx="3842541" cy="40042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34C1E35-221F-DFF7-8B10-84969E05332F}"/>
              </a:ext>
            </a:extLst>
          </p:cNvPr>
          <p:cNvSpPr/>
          <p:nvPr/>
        </p:nvSpPr>
        <p:spPr>
          <a:xfrm>
            <a:off x="1504795" y="3017816"/>
            <a:ext cx="251622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가능한 모든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C67CE-03F9-8700-176A-FA3D60ADFDED}"/>
              </a:ext>
            </a:extLst>
          </p:cNvPr>
          <p:cNvSpPr/>
          <p:nvPr/>
        </p:nvSpPr>
        <p:spPr>
          <a:xfrm>
            <a:off x="6431779" y="24832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E2A43B-4EA7-4A65-3ED5-6B87280C1D9E}"/>
              </a:ext>
            </a:extLst>
          </p:cNvPr>
          <p:cNvSpPr/>
          <p:nvPr/>
        </p:nvSpPr>
        <p:spPr>
          <a:xfrm>
            <a:off x="6431779" y="3714928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4E13D0-40E8-9F69-4DCC-3106E61E1FD4}"/>
              </a:ext>
            </a:extLst>
          </p:cNvPr>
          <p:cNvSpPr/>
          <p:nvPr/>
        </p:nvSpPr>
        <p:spPr>
          <a:xfrm rot="5400000">
            <a:off x="3930658" y="4218752"/>
            <a:ext cx="4351338" cy="849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48C6B8-63C8-8E7B-D977-8C6AD2B2E1FB}"/>
              </a:ext>
            </a:extLst>
          </p:cNvPr>
          <p:cNvSpPr/>
          <p:nvPr/>
        </p:nvSpPr>
        <p:spPr>
          <a:xfrm rot="5400000" flipH="1">
            <a:off x="5927698" y="2379112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2654B06-7B82-0F4D-8619-100942EBF1F4}"/>
              </a:ext>
            </a:extLst>
          </p:cNvPr>
          <p:cNvSpPr/>
          <p:nvPr/>
        </p:nvSpPr>
        <p:spPr>
          <a:xfrm rot="5400000" flipH="1">
            <a:off x="5927698" y="2791699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006539-CDC0-A0FA-3A4B-DFD6F30D9DF1}"/>
              </a:ext>
            </a:extLst>
          </p:cNvPr>
          <p:cNvSpPr/>
          <p:nvPr/>
        </p:nvSpPr>
        <p:spPr>
          <a:xfrm rot="5400000" flipH="1">
            <a:off x="5927698" y="3202664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2AE2D2-DC3C-9EDA-A137-E0B210A560B3}"/>
              </a:ext>
            </a:extLst>
          </p:cNvPr>
          <p:cNvSpPr/>
          <p:nvPr/>
        </p:nvSpPr>
        <p:spPr>
          <a:xfrm rot="5400000" flipH="1">
            <a:off x="5927698" y="361525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EB6399-F211-9F65-983B-35AAC353A659}"/>
              </a:ext>
            </a:extLst>
          </p:cNvPr>
          <p:cNvSpPr/>
          <p:nvPr/>
        </p:nvSpPr>
        <p:spPr>
          <a:xfrm rot="5400000" flipH="1">
            <a:off x="5927698" y="402393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626670-27F9-E69F-5BFA-BB2A3725B24A}"/>
              </a:ext>
            </a:extLst>
          </p:cNvPr>
          <p:cNvSpPr/>
          <p:nvPr/>
        </p:nvSpPr>
        <p:spPr>
          <a:xfrm rot="5400000" flipH="1">
            <a:off x="5927698" y="443261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B2D732-3805-6B11-680E-9C6E0870F1B0}"/>
              </a:ext>
            </a:extLst>
          </p:cNvPr>
          <p:cNvSpPr/>
          <p:nvPr/>
        </p:nvSpPr>
        <p:spPr>
          <a:xfrm>
            <a:off x="6412461" y="6536983"/>
            <a:ext cx="1015853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m - 1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972A5F-890E-7DBD-7534-0F3D2BC1A1A3}"/>
              </a:ext>
            </a:extLst>
          </p:cNvPr>
          <p:cNvSpPr/>
          <p:nvPr/>
        </p:nvSpPr>
        <p:spPr>
          <a:xfrm rot="5400000" flipH="1">
            <a:off x="5927698" y="4844748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FB91FF-9A61-9F46-3BC9-96443E40473A}"/>
              </a:ext>
            </a:extLst>
          </p:cNvPr>
          <p:cNvSpPr/>
          <p:nvPr/>
        </p:nvSpPr>
        <p:spPr>
          <a:xfrm rot="5400000" flipH="1">
            <a:off x="5927698" y="5257335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9B3BEC-44E1-DA4E-283C-9345695AEE36}"/>
              </a:ext>
            </a:extLst>
          </p:cNvPr>
          <p:cNvSpPr/>
          <p:nvPr/>
        </p:nvSpPr>
        <p:spPr>
          <a:xfrm rot="5400000" flipH="1">
            <a:off x="5927698" y="5666015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9E676E-80EA-7A58-E64E-A5F4E5D808B6}"/>
              </a:ext>
            </a:extLst>
          </p:cNvPr>
          <p:cNvSpPr/>
          <p:nvPr/>
        </p:nvSpPr>
        <p:spPr>
          <a:xfrm rot="5400000" flipH="1">
            <a:off x="5927698" y="609306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0BFC2-3F24-D12E-D814-9488A7551710}"/>
              </a:ext>
            </a:extLst>
          </p:cNvPr>
          <p:cNvSpPr/>
          <p:nvPr/>
        </p:nvSpPr>
        <p:spPr>
          <a:xfrm rot="5400000" flipH="1">
            <a:off x="1343352" y="3977239"/>
            <a:ext cx="1884487" cy="2429910"/>
          </a:xfrm>
          <a:prstGeom prst="ellipse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0EBF7-B147-44E6-B185-0DB5E80C78F4}"/>
              </a:ext>
            </a:extLst>
          </p:cNvPr>
          <p:cNvSpPr/>
          <p:nvPr/>
        </p:nvSpPr>
        <p:spPr>
          <a:xfrm>
            <a:off x="1335100" y="4516449"/>
            <a:ext cx="130700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실제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C2A1ACF-01E9-7900-85DD-186D40F3785E}"/>
              </a:ext>
            </a:extLst>
          </p:cNvPr>
          <p:cNvSpPr/>
          <p:nvPr/>
        </p:nvSpPr>
        <p:spPr>
          <a:xfrm>
            <a:off x="2083091" y="5164463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1566F2-E72D-2578-659B-78E6CB8B4FD6}"/>
              </a:ext>
            </a:extLst>
          </p:cNvPr>
          <p:cNvSpPr/>
          <p:nvPr/>
        </p:nvSpPr>
        <p:spPr>
          <a:xfrm>
            <a:off x="2609906" y="5650311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BD8291F-599F-B020-F476-BC189E4C03A5}"/>
              </a:ext>
            </a:extLst>
          </p:cNvPr>
          <p:cNvGrpSpPr/>
          <p:nvPr/>
        </p:nvGrpSpPr>
        <p:grpSpPr>
          <a:xfrm>
            <a:off x="2402543" y="4734629"/>
            <a:ext cx="590162" cy="281967"/>
            <a:chOff x="2635328" y="4455432"/>
            <a:chExt cx="590162" cy="28196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8FC1BA1-50D7-4C23-DAB3-F3FE766FF3E2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7AEE65E-15AD-74A3-6965-0CE3BD23180B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k</a:t>
              </a:r>
              <a:r>
                <a:rPr lang="en-US" altLang="ko-KR" sz="2000" baseline="-25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 baseline="-25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2EDD6CA-F7AA-A6BE-CA4E-064FC14B6C99}"/>
              </a:ext>
            </a:extLst>
          </p:cNvPr>
          <p:cNvSpPr/>
          <p:nvPr/>
        </p:nvSpPr>
        <p:spPr>
          <a:xfrm>
            <a:off x="1659720" y="506812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79B5B1-B119-F962-D576-EC07C9D11E02}"/>
              </a:ext>
            </a:extLst>
          </p:cNvPr>
          <p:cNvSpPr/>
          <p:nvPr/>
        </p:nvSpPr>
        <p:spPr>
          <a:xfrm>
            <a:off x="2210086" y="554152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0F4400-3C89-4050-3702-15461EBA0988}"/>
              </a:ext>
            </a:extLst>
          </p:cNvPr>
          <p:cNvCxnSpPr>
            <a:cxnSpLocks/>
            <a:stCxn id="37" idx="7"/>
            <a:endCxn id="16" idx="2"/>
          </p:cNvCxnSpPr>
          <p:nvPr/>
        </p:nvCxnSpPr>
        <p:spPr>
          <a:xfrm flipV="1">
            <a:off x="2880912" y="3934966"/>
            <a:ext cx="2911436" cy="921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ABA8884-35FA-4DB0-5060-5B848C70DD20}"/>
              </a:ext>
            </a:extLst>
          </p:cNvPr>
          <p:cNvCxnSpPr>
            <a:cxnSpLocks/>
            <a:stCxn id="38" idx="6"/>
            <a:endCxn id="18" idx="2"/>
          </p:cNvCxnSpPr>
          <p:nvPr/>
        </p:nvCxnSpPr>
        <p:spPr>
          <a:xfrm flipV="1">
            <a:off x="2147486" y="4752326"/>
            <a:ext cx="3644862" cy="444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2E5F085-93A8-73E0-80B2-D14A861B262E}"/>
              </a:ext>
            </a:extLst>
          </p:cNvPr>
          <p:cNvCxnSpPr>
            <a:cxnSpLocks/>
            <a:stCxn id="39" idx="6"/>
            <a:endCxn id="31" idx="2"/>
          </p:cNvCxnSpPr>
          <p:nvPr/>
        </p:nvCxnSpPr>
        <p:spPr>
          <a:xfrm flipV="1">
            <a:off x="2674301" y="5577050"/>
            <a:ext cx="3118047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43196B-8A35-EC4C-1CBF-68B3C7D6A5A8}"/>
              </a:ext>
            </a:extLst>
          </p:cNvPr>
          <p:cNvSpPr/>
          <p:nvPr/>
        </p:nvSpPr>
        <p:spPr>
          <a:xfrm>
            <a:off x="6431779" y="4551137"/>
            <a:ext cx="849058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750783-5135-E60D-1B1B-475A8C0B97C4}"/>
              </a:ext>
            </a:extLst>
          </p:cNvPr>
          <p:cNvSpPr/>
          <p:nvPr/>
        </p:nvSpPr>
        <p:spPr>
          <a:xfrm>
            <a:off x="6431779" y="5387854"/>
            <a:ext cx="2331221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 = h(k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A22F33-19F8-4D5E-3088-763F62F008D3}"/>
              </a:ext>
            </a:extLst>
          </p:cNvPr>
          <p:cNvCxnSpPr>
            <a:cxnSpLocks/>
            <a:stCxn id="65" idx="6"/>
          </p:cNvCxnSpPr>
          <p:nvPr/>
        </p:nvCxnSpPr>
        <p:spPr>
          <a:xfrm>
            <a:off x="3188985" y="5361716"/>
            <a:ext cx="2597342" cy="101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E1CE3401-20A5-C17E-1928-F78A44DB87E8}"/>
              </a:ext>
            </a:extLst>
          </p:cNvPr>
          <p:cNvSpPr/>
          <p:nvPr/>
        </p:nvSpPr>
        <p:spPr>
          <a:xfrm>
            <a:off x="3124590" y="5329518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ACF643-D714-070D-36B2-2B6A48FA3C01}"/>
              </a:ext>
            </a:extLst>
          </p:cNvPr>
          <p:cNvSpPr/>
          <p:nvPr/>
        </p:nvSpPr>
        <p:spPr>
          <a:xfrm>
            <a:off x="2724770" y="522073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0FECD7D-BCCB-A440-74AE-B45D7B298CBC}"/>
              </a:ext>
            </a:extLst>
          </p:cNvPr>
          <p:cNvSpPr/>
          <p:nvPr/>
        </p:nvSpPr>
        <p:spPr>
          <a:xfrm>
            <a:off x="2185487" y="5904362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BBE262B-E535-317F-0C7C-3B49CC346A3D}"/>
              </a:ext>
            </a:extLst>
          </p:cNvPr>
          <p:cNvSpPr/>
          <p:nvPr/>
        </p:nvSpPr>
        <p:spPr>
          <a:xfrm>
            <a:off x="1785667" y="579557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ko-KR" sz="2000" baseline="-25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 baseline="-25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41FFE7D-B079-A4C1-74FF-B68CAA6FA179}"/>
              </a:ext>
            </a:extLst>
          </p:cNvPr>
          <p:cNvCxnSpPr>
            <a:cxnSpLocks/>
            <a:stCxn id="70" idx="6"/>
          </p:cNvCxnSpPr>
          <p:nvPr/>
        </p:nvCxnSpPr>
        <p:spPr>
          <a:xfrm flipV="1">
            <a:off x="2249882" y="5697091"/>
            <a:ext cx="3542465" cy="239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320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A8194-81BC-61E5-7404-FCD8C0F2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6637-B57C-32F8-FD0D-C1B92AEB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함수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CD5C-2F7D-1B1C-9A0C-AEC9CFFD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키를 음이 아닌 정수로 바꾼다</a:t>
            </a:r>
            <a:r>
              <a:rPr lang="en-US" altLang="ko-KR"/>
              <a:t>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	- [0, 1) </a:t>
            </a:r>
            <a:r>
              <a:rPr lang="ko-KR" altLang="en-US"/>
              <a:t>구간의 실수</a:t>
            </a:r>
            <a:r>
              <a:rPr lang="en-US" altLang="ko-KR"/>
              <a:t>: </a:t>
            </a:r>
            <a:r>
              <a:rPr lang="ko-KR" altLang="en-US"/>
              <a:t>큰 수를 곱하기</a:t>
            </a:r>
            <a:endParaRPr lang="en-US" altLang="ko-KR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문자열</a:t>
            </a:r>
            <a:r>
              <a:rPr lang="en-US" altLang="ko-KR"/>
              <a:t>: </a:t>
            </a:r>
            <a:r>
              <a:rPr lang="ko-KR" altLang="en-US"/>
              <a:t>자리수 정하기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324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5DC18-F778-AD65-E15A-F0AD0F60C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7EC-7203-C14A-408E-F69349F6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함수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93FB-59D8-DCC3-401C-C1489393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결과값을 </a:t>
            </a:r>
            <a:r>
              <a:rPr lang="en-US" altLang="ko-KR"/>
              <a:t>[0, m - 1] </a:t>
            </a:r>
            <a:r>
              <a:rPr lang="ko-KR" altLang="en-US"/>
              <a:t>범위로 만든다</a:t>
            </a:r>
            <a:endParaRPr lang="en-US" altLang="ko-KR"/>
          </a:p>
          <a:p>
            <a:endParaRPr lang="en-US"/>
          </a:p>
          <a:p>
            <a:pPr marL="0" indent="0">
              <a:buNone/>
            </a:pPr>
            <a:r>
              <a:rPr lang="en-US"/>
              <a:t>	- m</a:t>
            </a:r>
            <a:r>
              <a:rPr lang="ko-KR" altLang="en-US"/>
              <a:t>으로 나눈 나머지</a:t>
            </a:r>
            <a:endParaRPr lang="en-US" altLang="ko-KR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- m</a:t>
            </a:r>
            <a:r>
              <a:rPr lang="ko-KR" altLang="en-US"/>
              <a:t>이 </a:t>
            </a:r>
            <a:r>
              <a:rPr lang="en-US" altLang="ko-KR"/>
              <a:t>2</a:t>
            </a:r>
            <a:r>
              <a:rPr lang="ko-KR" altLang="en-US"/>
              <a:t>의 지수면</a:t>
            </a:r>
            <a:r>
              <a:rPr lang="en-US" altLang="ko-KR"/>
              <a:t>, &amp; </a:t>
            </a:r>
            <a:r>
              <a:rPr lang="ko-KR" altLang="en-US"/>
              <a:t>연산으로 가능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916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0A0C8-3337-56EF-B911-338B1392A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6EDB-D040-0B5B-4C14-D9907FD0F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함수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C7F27-EA07-A9F8-C972-7EAC60E3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1.5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적절한 수를 곱해서 섞는다</a:t>
            </a:r>
            <a:endParaRPr lang="en-US" altLang="ko-KR"/>
          </a:p>
          <a:p>
            <a:endParaRPr lang="en-US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곱하는 수의 예시</a:t>
            </a:r>
            <a:r>
              <a:rPr lang="en-US" altLang="ko-KR"/>
              <a:t>: </a:t>
            </a:r>
            <a:r>
              <a:rPr lang="ko-KR" altLang="en-US"/>
              <a:t>황금비</a:t>
            </a:r>
            <a:endParaRPr/>
          </a:p>
        </p:txBody>
      </p:sp>
      <p:pic>
        <p:nvPicPr>
          <p:cNvPr id="2052" name="Picture 4" descr="Donald Knuth | Computer History Museum">
            <a:extLst>
              <a:ext uri="{FF2B5EF4-FFF2-40B4-BE49-F238E27FC236}">
                <a16:creationId xmlns:a16="http://schemas.microsoft.com/office/drawing/2014/main" id="{92240A9A-DBFC-C9A9-C1C2-63E4CC47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918" y="4149725"/>
            <a:ext cx="1854557" cy="231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3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557B6-3F78-E3F0-7A95-D602A404C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3654-AA9E-1C6F-A7C0-DDD3E91F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1" y="262442"/>
            <a:ext cx="3026974" cy="607653"/>
          </a:xfrm>
        </p:spPr>
        <p:txBody>
          <a:bodyPr>
            <a:spAutoFit/>
          </a:bodyPr>
          <a:lstStyle/>
          <a:p>
            <a:r>
              <a:rPr lang="ko-KR" altLang="en-US"/>
              <a:t>해시 함수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0C7C8-6AE0-AC2F-72EF-F7C1A17CD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해시 값을 예측할 수 없게 하는 방법은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340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976B-E18A-7458-3012-AE2A268E0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831F-AFE8-62FF-1C37-2A4CD21A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74" y="262442"/>
            <a:ext cx="5976501" cy="607653"/>
          </a:xfrm>
        </p:spPr>
        <p:txBody>
          <a:bodyPr>
            <a:spAutoFit/>
          </a:bodyPr>
          <a:lstStyle/>
          <a:p>
            <a:r>
              <a:rPr lang="ko-KR" altLang="en-US"/>
              <a:t>보안에 쓰이는 해시 함수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A67F-2F8B-C7F3-B849-D42C56A1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비밀번호를 저장하는 방법</a:t>
            </a:r>
            <a:endParaRPr lang="en-US" altLang="ko-KR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모든 비밀번호의 해시 값이 달라야 한다</a:t>
            </a:r>
            <a:endParaRPr lang="en-US" altLang="ko-KR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- </a:t>
            </a:r>
            <a:r>
              <a:rPr lang="ko-KR" altLang="en-US"/>
              <a:t>계산이 복잡해야 한다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759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F0FFC3FE-B645-FC2E-56E7-C377A6A5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건물</a:t>
            </a:r>
            <a:r>
              <a:rPr lang="en-US" altLang="ko-KR"/>
              <a:t>,</a:t>
            </a:r>
            <a:r>
              <a:rPr lang="ko-KR" altLang="en-US"/>
              <a:t> 방번호</a:t>
            </a:r>
            <a:r>
              <a:rPr lang="en-US" altLang="ko-KR"/>
              <a:t>, </a:t>
            </a:r>
            <a:r>
              <a:rPr lang="ko-KR" altLang="en-US"/>
              <a:t>내선번호를 저장하는 방법은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27B45137-6870-65F8-E356-23B9B136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38" y="262442"/>
            <a:ext cx="4501737" cy="607653"/>
          </a:xfrm>
        </p:spPr>
        <p:txBody>
          <a:bodyPr/>
          <a:lstStyle/>
          <a:p>
            <a:r>
              <a:rPr lang="ko-KR" altLang="en-US"/>
              <a:t>검색을 하는 방법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598" y="262442"/>
            <a:ext cx="2013877" cy="607653"/>
          </a:xfrm>
        </p:spPr>
        <p:txBody>
          <a:bodyPr>
            <a:spAutoFit/>
          </a:bodyPr>
          <a:lstStyle/>
          <a:p>
            <a:r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해시 테이블</a:t>
            </a:r>
            <a:r>
              <a:t>: </a:t>
            </a:r>
            <a:r>
              <a:rPr lang="ko-KR" altLang="en-US"/>
              <a:t>해시값을 인덱스로 써서 저장</a:t>
            </a:r>
            <a:endParaRPr lang="en-US"/>
          </a:p>
          <a:p>
            <a:pPr marL="0" indent="0">
              <a:buNone/>
            </a:pPr>
            <a:endParaRPr/>
          </a:p>
          <a:p>
            <a:r>
              <a:rPr lang="ko-KR" altLang="en-US"/>
              <a:t>체이닝 방법</a:t>
            </a:r>
            <a:r>
              <a:rPr lang="en-US" altLang="ko-KR"/>
              <a:t>: </a:t>
            </a:r>
            <a:r>
              <a:rPr lang="ko-KR" altLang="en-US"/>
              <a:t>해시값이 같은 데이터를 리스트로</a:t>
            </a:r>
            <a:endParaRPr lang="en-US" altLang="ko-KR"/>
          </a:p>
          <a:p>
            <a:endParaRPr lang="en-US"/>
          </a:p>
          <a:p>
            <a:r>
              <a:rPr lang="ko-KR" altLang="en-US"/>
              <a:t>개방 주소법</a:t>
            </a:r>
            <a:r>
              <a:rPr lang="en-US" altLang="ko-KR"/>
              <a:t>: </a:t>
            </a:r>
            <a:r>
              <a:rPr lang="ko-KR" altLang="en-US"/>
              <a:t>해시값부터 시작해서 주소를 찾기</a:t>
            </a:r>
            <a:endParaRPr lang="en-US" altLang="ko-KR"/>
          </a:p>
          <a:p>
            <a:endParaRPr lang="en-US"/>
          </a:p>
          <a:p>
            <a:r>
              <a:rPr lang="ko-KR" altLang="en-US"/>
              <a:t>해시 함수</a:t>
            </a:r>
            <a:r>
              <a:rPr lang="en-US" altLang="ko-KR"/>
              <a:t>: </a:t>
            </a:r>
            <a:r>
              <a:rPr lang="ko-KR" altLang="en-US"/>
              <a:t>해시값을 계산하는 함수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F033-4BC9-21F8-AFBD-A765FF36C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CCD9-8858-B446-CDBA-82202742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다음 시간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4595D-789A-D284-DFD3-43A228AB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해시 테이블을 </a:t>
            </a:r>
            <a:r>
              <a:rPr lang="en-US" altLang="ko-KR"/>
              <a:t>C</a:t>
            </a:r>
            <a:r>
              <a:rPr lang="ko-KR" altLang="en-US"/>
              <a:t>로 구현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441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5713C-DF1A-5504-62CE-045DE2FA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3A74-B363-20AD-D714-35E2D46A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143" y="262442"/>
            <a:ext cx="5032332" cy="607653"/>
          </a:xfrm>
        </p:spPr>
        <p:txBody>
          <a:bodyPr>
            <a:spAutoFit/>
          </a:bodyPr>
          <a:lstStyle/>
          <a:p>
            <a:r>
              <a:rPr lang="ko-KR" altLang="en-US"/>
              <a:t>기말고사 기출문제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290B-DF49-7494-FD08-695E2B1BE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Bucket</a:t>
            </a:r>
            <a:r>
              <a:rPr lang="ko-KR" altLang="en-US"/>
              <a:t>이 </a:t>
            </a:r>
            <a:r>
              <a:rPr lang="en-US" altLang="ko-KR"/>
              <a:t>11</a:t>
            </a:r>
            <a:r>
              <a:rPr lang="ko-KR" altLang="en-US"/>
              <a:t>개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bucket </a:t>
            </a:r>
            <a:r>
              <a:rPr lang="ko-KR" altLang="en-US"/>
              <a:t>당 </a:t>
            </a:r>
            <a:r>
              <a:rPr lang="en-US" altLang="ko-KR"/>
              <a:t>slot</a:t>
            </a:r>
            <a:r>
              <a:rPr lang="ko-KR" altLang="en-US"/>
              <a:t>이 </a:t>
            </a:r>
            <a:r>
              <a:rPr lang="en-US" altLang="ko-KR"/>
              <a:t>1</a:t>
            </a:r>
            <a:r>
              <a:rPr lang="ko-KR" altLang="en-US"/>
              <a:t>개인 </a:t>
            </a:r>
            <a:r>
              <a:rPr lang="en-US" altLang="ko-KR"/>
              <a:t>hash table</a:t>
            </a:r>
          </a:p>
          <a:p>
            <a:r>
              <a:rPr lang="en-US" altLang="ko-KR"/>
              <a:t>Hash function : </a:t>
            </a:r>
            <a:r>
              <a:rPr lang="da-DK" altLang="ko-KR" i="1"/>
              <a:t>h</a:t>
            </a:r>
            <a:r>
              <a:rPr lang="da-DK" altLang="ko-KR"/>
              <a:t>(</a:t>
            </a:r>
            <a:r>
              <a:rPr lang="da-DK" altLang="ko-KR" i="1"/>
              <a:t>k</a:t>
            </a:r>
            <a:r>
              <a:rPr lang="da-DK" altLang="ko-KR"/>
              <a:t>) = </a:t>
            </a:r>
            <a:r>
              <a:rPr lang="da-DK" altLang="ko-KR" i="1"/>
              <a:t>k </a:t>
            </a:r>
            <a:r>
              <a:rPr lang="da-DK" altLang="ko-KR"/>
              <a:t>mod 11</a:t>
            </a:r>
          </a:p>
          <a:p>
            <a:r>
              <a:rPr lang="ko-KR" altLang="en-US"/>
              <a:t>입력값</a:t>
            </a:r>
            <a:r>
              <a:rPr lang="en-US" altLang="ko-KR"/>
              <a:t>: 12, 44, 13, 88, 23, 94, 11, 39, 20, 16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1) </a:t>
            </a:r>
            <a:r>
              <a:rPr lang="ko-KR" altLang="en-US"/>
              <a:t>언제 </a:t>
            </a:r>
            <a:r>
              <a:rPr lang="en-US" altLang="ko-KR"/>
              <a:t>overflow</a:t>
            </a:r>
            <a:r>
              <a:rPr lang="ko-KR" altLang="en-US"/>
              <a:t>가 발생</a:t>
            </a:r>
            <a:r>
              <a:rPr lang="en-US" altLang="ko-KR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2) linear probing</a:t>
            </a:r>
            <a:r>
              <a:rPr lang="ko-KR" altLang="en-US"/>
              <a:t>에서</a:t>
            </a:r>
            <a:r>
              <a:rPr lang="en-US" altLang="ko-KR"/>
              <a:t>, 11 </a:t>
            </a:r>
            <a:r>
              <a:rPr lang="ko-KR" altLang="en-US"/>
              <a:t>추가시 </a:t>
            </a:r>
            <a:r>
              <a:rPr lang="en-US" altLang="ko-KR"/>
              <a:t>bucket</a:t>
            </a:r>
            <a:r>
              <a:rPr lang="ko-KR" altLang="en-US"/>
              <a:t>을 몇 개 점검</a:t>
            </a:r>
            <a:r>
              <a:rPr lang="en-US" altLang="ko-KR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3) quadratic probing</a:t>
            </a:r>
            <a:r>
              <a:rPr lang="ko-KR" altLang="en-US"/>
              <a:t>에서</a:t>
            </a:r>
            <a:r>
              <a:rPr lang="en-US" altLang="ko-KR"/>
              <a:t> 11</a:t>
            </a:r>
            <a:r>
              <a:rPr lang="ko-KR" altLang="en-US"/>
              <a:t> 추가</a:t>
            </a:r>
            <a:r>
              <a:rPr lang="en-US" altLang="ko-KR"/>
              <a:t>,</a:t>
            </a:r>
            <a:r>
              <a:rPr lang="ko-KR" altLang="en-US"/>
              <a:t> 몇 개 </a:t>
            </a:r>
            <a:r>
              <a:rPr lang="en-US" altLang="ko-KR"/>
              <a:t>bucket</a:t>
            </a:r>
            <a:r>
              <a:rPr lang="ko-KR" altLang="en-US"/>
              <a:t> 점검</a:t>
            </a:r>
            <a:r>
              <a:rPr lang="en-US" altLang="ko-KR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4) 26</a:t>
            </a:r>
            <a:r>
              <a:rPr lang="ko-KR" altLang="en-US"/>
              <a:t>을 탐색할 때</a:t>
            </a:r>
            <a:r>
              <a:rPr lang="en-US" altLang="ko-KR"/>
              <a:t>,</a:t>
            </a:r>
            <a:r>
              <a:rPr lang="ko-KR" altLang="en-US"/>
              <a:t> 몇 개의 </a:t>
            </a:r>
            <a:r>
              <a:rPr lang="en-US" altLang="ko-KR"/>
              <a:t>bucket</a:t>
            </a:r>
            <a:r>
              <a:rPr lang="ko-KR" altLang="en-US"/>
              <a:t>을 점검해야 하는가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45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2B75B-BA88-34B7-8642-B1E84F73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D3F8D0F-1353-249D-1794-DF2109CFB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C32A84-D471-DE6B-9D80-47EF191B3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61F4C699-4910-4806-937A-0BE9AF58B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내선번호로부터 건물과 방번호를 찾으려면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4B522599-848A-DD7C-938D-45C4B1CB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738" y="262442"/>
            <a:ext cx="4501737" cy="607653"/>
          </a:xfrm>
        </p:spPr>
        <p:txBody>
          <a:bodyPr/>
          <a:lstStyle/>
          <a:p>
            <a:r>
              <a:rPr lang="ko-KR" altLang="en-US"/>
              <a:t>검색을 하는 방법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4D59CA-9FB8-4827-2EAC-7E60E6918A6A}"/>
              </a:ext>
            </a:extLst>
          </p:cNvPr>
          <p:cNvSpPr/>
          <p:nvPr/>
        </p:nvSpPr>
        <p:spPr>
          <a:xfrm>
            <a:off x="1229931" y="3022824"/>
            <a:ext cx="6589439" cy="9370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1EB5DC-F691-C5CC-07E9-5E8C0BD6B54B}"/>
              </a:ext>
            </a:extLst>
          </p:cNvPr>
          <p:cNvSpPr/>
          <p:nvPr/>
        </p:nvSpPr>
        <p:spPr>
          <a:xfrm>
            <a:off x="137786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3E6309-0505-2AFC-545C-15CE704FB91E}"/>
              </a:ext>
            </a:extLst>
          </p:cNvPr>
          <p:cNvSpPr/>
          <p:nvPr/>
        </p:nvSpPr>
        <p:spPr>
          <a:xfrm>
            <a:off x="220771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030A8B-9C04-4313-89A3-03083EC55A5D}"/>
              </a:ext>
            </a:extLst>
          </p:cNvPr>
          <p:cNvSpPr/>
          <p:nvPr/>
        </p:nvSpPr>
        <p:spPr>
          <a:xfrm>
            <a:off x="303756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2134FA-2090-3061-743F-75533F86E730}"/>
              </a:ext>
            </a:extLst>
          </p:cNvPr>
          <p:cNvSpPr/>
          <p:nvPr/>
        </p:nvSpPr>
        <p:spPr>
          <a:xfrm>
            <a:off x="386741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3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5EAA4FF-9D5F-5925-5FDF-4EC53F4242B0}"/>
              </a:ext>
            </a:extLst>
          </p:cNvPr>
          <p:cNvSpPr/>
          <p:nvPr/>
        </p:nvSpPr>
        <p:spPr>
          <a:xfrm>
            <a:off x="469726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4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323ABF-320B-FA68-6DD0-BD189CED0335}"/>
              </a:ext>
            </a:extLst>
          </p:cNvPr>
          <p:cNvSpPr/>
          <p:nvPr/>
        </p:nvSpPr>
        <p:spPr>
          <a:xfrm>
            <a:off x="552711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3789DC-049D-BBE5-CFC8-F006E50BF671}"/>
              </a:ext>
            </a:extLst>
          </p:cNvPr>
          <p:cNvSpPr/>
          <p:nvPr/>
        </p:nvSpPr>
        <p:spPr>
          <a:xfrm>
            <a:off x="6356963" y="2521055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6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97C3D8-F263-59AE-9B4C-BACBDBEB7752}"/>
              </a:ext>
            </a:extLst>
          </p:cNvPr>
          <p:cNvGrpSpPr/>
          <p:nvPr/>
        </p:nvGrpSpPr>
        <p:grpSpPr>
          <a:xfrm>
            <a:off x="1324629" y="3132174"/>
            <a:ext cx="4896000" cy="705730"/>
            <a:chOff x="1199367" y="3132173"/>
            <a:chExt cx="5078052" cy="718393"/>
          </a:xfr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19698B-500C-7C64-57EE-AB0012A8F2B4}"/>
                </a:ext>
              </a:extLst>
            </p:cNvPr>
            <p:cNvSpPr/>
            <p:nvPr/>
          </p:nvSpPr>
          <p:spPr>
            <a:xfrm flipH="1">
              <a:off x="1199367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23064C8-90C9-B2AF-99A0-AD729A896859}"/>
                </a:ext>
              </a:extLst>
            </p:cNvPr>
            <p:cNvSpPr/>
            <p:nvPr/>
          </p:nvSpPr>
          <p:spPr>
            <a:xfrm flipH="1">
              <a:off x="2064331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3CE5FA6-204B-2758-0BF0-6E7FCA746713}"/>
                </a:ext>
              </a:extLst>
            </p:cNvPr>
            <p:cNvSpPr/>
            <p:nvPr/>
          </p:nvSpPr>
          <p:spPr>
            <a:xfrm flipH="1">
              <a:off x="2925894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9F69D5F-84CD-4355-AE20-ECE3294D4CD0}"/>
                </a:ext>
              </a:extLst>
            </p:cNvPr>
            <p:cNvSpPr/>
            <p:nvPr/>
          </p:nvSpPr>
          <p:spPr>
            <a:xfrm flipH="1">
              <a:off x="3790858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F9C2FF8-A0D5-2821-59EE-29F02F8A75A2}"/>
                </a:ext>
              </a:extLst>
            </p:cNvPr>
            <p:cNvSpPr/>
            <p:nvPr/>
          </p:nvSpPr>
          <p:spPr>
            <a:xfrm flipH="1">
              <a:off x="4647630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95BEB4A-90E2-AEBC-112F-5512442B4A32}"/>
                </a:ext>
              </a:extLst>
            </p:cNvPr>
            <p:cNvSpPr/>
            <p:nvPr/>
          </p:nvSpPr>
          <p:spPr>
            <a:xfrm flipH="1">
              <a:off x="5504402" y="3132173"/>
              <a:ext cx="773017" cy="718393"/>
            </a:xfrm>
            <a:prstGeom prst="rect">
              <a:avLst/>
            </a:pr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87BBA87-4D31-0809-83E3-B48DDAD1A185}"/>
              </a:ext>
            </a:extLst>
          </p:cNvPr>
          <p:cNvSpPr/>
          <p:nvPr/>
        </p:nvSpPr>
        <p:spPr>
          <a:xfrm>
            <a:off x="195737" y="2737857"/>
            <a:ext cx="103964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552EF1E-5552-2F8C-17E0-BC179FCA6F7F}"/>
              </a:ext>
            </a:extLst>
          </p:cNvPr>
          <p:cNvCxnSpPr/>
          <p:nvPr/>
        </p:nvCxnSpPr>
        <p:spPr>
          <a:xfrm>
            <a:off x="1075386" y="3132174"/>
            <a:ext cx="249243" cy="100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2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B291EA-015C-6922-A6D0-BF9DCF1F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B237D91-7B49-C3E6-E81B-8CFC6230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875712-960A-2B7A-D723-A48747812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87D5F20E-C39F-93A5-F781-1AB308958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내선번호로부터 건물과 방번호를 쉽게 찾으려면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8D983D2C-D277-9489-540E-D4D9D730B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640" y="262442"/>
            <a:ext cx="5514835" cy="607653"/>
          </a:xfrm>
        </p:spPr>
        <p:txBody>
          <a:bodyPr/>
          <a:lstStyle/>
          <a:p>
            <a:r>
              <a:rPr lang="ko-KR" altLang="en-US"/>
              <a:t>검색을 쉽게 하는 방법</a:t>
            </a:r>
          </a:p>
        </p:txBody>
      </p:sp>
      <p:pic>
        <p:nvPicPr>
          <p:cNvPr id="7" name="그림 6" descr="전자제품, 전화, 유선 전화, 전화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8F2FB5-D68C-2073-CD75-8AC125D7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729" y="3679099"/>
            <a:ext cx="5827985" cy="31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7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AC80-6283-772F-0C34-307A95C8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8993-9657-38BF-DE98-2595D9B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68" y="262442"/>
            <a:ext cx="3578407" cy="607653"/>
          </a:xfrm>
        </p:spPr>
        <p:txBody>
          <a:bodyPr>
            <a:spAutoFit/>
          </a:bodyPr>
          <a:lstStyle/>
          <a:p>
            <a:r>
              <a:rPr lang="ko-KR" altLang="en-US"/>
              <a:t>직통 주소 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C446-2F0F-71C9-498F-16F17B07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키를 배열에서의 인덱스로 바꿔서 쓴다</a:t>
            </a:r>
            <a:endParaRPr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8FEED5-4B95-CB48-53F1-4FAA57EF9870}"/>
              </a:ext>
            </a:extLst>
          </p:cNvPr>
          <p:cNvSpPr/>
          <p:nvPr/>
        </p:nvSpPr>
        <p:spPr>
          <a:xfrm>
            <a:off x="7995528" y="3155790"/>
            <a:ext cx="103964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데이터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9563147-5F38-359B-A36D-E3DFB703D0D0}"/>
              </a:ext>
            </a:extLst>
          </p:cNvPr>
          <p:cNvSpPr/>
          <p:nvPr/>
        </p:nvSpPr>
        <p:spPr>
          <a:xfrm rot="5400000">
            <a:off x="841637" y="2641166"/>
            <a:ext cx="3842541" cy="40042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5BEBCE-296E-CA89-E7A6-E66082F64BBF}"/>
              </a:ext>
            </a:extLst>
          </p:cNvPr>
          <p:cNvSpPr/>
          <p:nvPr/>
        </p:nvSpPr>
        <p:spPr>
          <a:xfrm>
            <a:off x="1504795" y="3017816"/>
            <a:ext cx="251622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가능한 모든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89F17-03EF-A13C-6FC5-27AAB24489C7}"/>
              </a:ext>
            </a:extLst>
          </p:cNvPr>
          <p:cNvSpPr/>
          <p:nvPr/>
        </p:nvSpPr>
        <p:spPr>
          <a:xfrm>
            <a:off x="6431779" y="2483257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4C77BA-1DFF-CCA2-0C7D-E3426BF5F5EC}"/>
              </a:ext>
            </a:extLst>
          </p:cNvPr>
          <p:cNvSpPr/>
          <p:nvPr/>
        </p:nvSpPr>
        <p:spPr>
          <a:xfrm>
            <a:off x="6431779" y="2893814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6A30C4-1FCE-C01E-84F2-B8A1A1DE52B7}"/>
              </a:ext>
            </a:extLst>
          </p:cNvPr>
          <p:cNvSpPr/>
          <p:nvPr/>
        </p:nvSpPr>
        <p:spPr>
          <a:xfrm>
            <a:off x="6431779" y="3304371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C31BB9-4F7C-82D7-4315-5BF9FF8FFE63}"/>
              </a:ext>
            </a:extLst>
          </p:cNvPr>
          <p:cNvSpPr/>
          <p:nvPr/>
        </p:nvSpPr>
        <p:spPr>
          <a:xfrm>
            <a:off x="6431779" y="3714928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3DFB9-FC6B-3598-DFAE-0F5DD549B4CF}"/>
              </a:ext>
            </a:extLst>
          </p:cNvPr>
          <p:cNvSpPr/>
          <p:nvPr/>
        </p:nvSpPr>
        <p:spPr>
          <a:xfrm>
            <a:off x="6431779" y="412548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FC7CB-C8AA-58F9-A0F6-B37428F734AC}"/>
              </a:ext>
            </a:extLst>
          </p:cNvPr>
          <p:cNvSpPr/>
          <p:nvPr/>
        </p:nvSpPr>
        <p:spPr>
          <a:xfrm>
            <a:off x="6431779" y="453604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7255BA-B4A7-4B07-2610-ACFE9A22010A}"/>
              </a:ext>
            </a:extLst>
          </p:cNvPr>
          <p:cNvSpPr/>
          <p:nvPr/>
        </p:nvSpPr>
        <p:spPr>
          <a:xfrm>
            <a:off x="6431779" y="4946599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2B48AD-F2DA-2394-FF99-3C2CAD0C8657}"/>
              </a:ext>
            </a:extLst>
          </p:cNvPr>
          <p:cNvSpPr/>
          <p:nvPr/>
        </p:nvSpPr>
        <p:spPr>
          <a:xfrm rot="5400000">
            <a:off x="3930658" y="4218752"/>
            <a:ext cx="4351338" cy="8490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BA7628-1344-CD62-25EC-D4DADDBCA8EA}"/>
              </a:ext>
            </a:extLst>
          </p:cNvPr>
          <p:cNvSpPr/>
          <p:nvPr/>
        </p:nvSpPr>
        <p:spPr>
          <a:xfrm rot="5400000" flipH="1">
            <a:off x="5927698" y="2379112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05D35C-F5EA-7E9F-FD8B-F0AA1FDEF68C}"/>
              </a:ext>
            </a:extLst>
          </p:cNvPr>
          <p:cNvSpPr/>
          <p:nvPr/>
        </p:nvSpPr>
        <p:spPr>
          <a:xfrm rot="5400000" flipH="1">
            <a:off x="5927698" y="2791699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BAB189-B129-B656-1039-D49002D80A66}"/>
              </a:ext>
            </a:extLst>
          </p:cNvPr>
          <p:cNvSpPr/>
          <p:nvPr/>
        </p:nvSpPr>
        <p:spPr>
          <a:xfrm rot="5400000" flipH="1">
            <a:off x="5927698" y="3202664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CD755C-7AB5-CC32-8079-5EB17E41D280}"/>
              </a:ext>
            </a:extLst>
          </p:cNvPr>
          <p:cNvSpPr/>
          <p:nvPr/>
        </p:nvSpPr>
        <p:spPr>
          <a:xfrm rot="5400000" flipH="1">
            <a:off x="5927698" y="361525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77FE6B-A205-97F3-6773-58E47082499B}"/>
              </a:ext>
            </a:extLst>
          </p:cNvPr>
          <p:cNvSpPr/>
          <p:nvPr/>
        </p:nvSpPr>
        <p:spPr>
          <a:xfrm rot="5400000" flipH="1">
            <a:off x="5927698" y="402393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5C4BCA-D4D9-6E22-9B84-5300313407DA}"/>
              </a:ext>
            </a:extLst>
          </p:cNvPr>
          <p:cNvSpPr/>
          <p:nvPr/>
        </p:nvSpPr>
        <p:spPr>
          <a:xfrm rot="5400000" flipH="1">
            <a:off x="5927698" y="4432611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452D-123A-4D7D-48DE-FCC72CB3B4AC}"/>
              </a:ext>
            </a:extLst>
          </p:cNvPr>
          <p:cNvSpPr/>
          <p:nvPr/>
        </p:nvSpPr>
        <p:spPr>
          <a:xfrm>
            <a:off x="6431779" y="5355432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4AEA8C-6B01-A31A-F82A-B8D3D3DF1F6F}"/>
              </a:ext>
            </a:extLst>
          </p:cNvPr>
          <p:cNvSpPr/>
          <p:nvPr/>
        </p:nvSpPr>
        <p:spPr>
          <a:xfrm>
            <a:off x="6431779" y="5765988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8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5E3E92-B8CD-7756-A21C-CEAD78B66063}"/>
              </a:ext>
            </a:extLst>
          </p:cNvPr>
          <p:cNvSpPr/>
          <p:nvPr/>
        </p:nvSpPr>
        <p:spPr>
          <a:xfrm>
            <a:off x="6431779" y="617654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81DE87-3143-0B4C-3467-154B5D0083B3}"/>
              </a:ext>
            </a:extLst>
          </p:cNvPr>
          <p:cNvSpPr/>
          <p:nvPr/>
        </p:nvSpPr>
        <p:spPr>
          <a:xfrm rot="5400000" flipH="1">
            <a:off x="5927698" y="4844748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C30159-5996-5BA8-868D-3EF8E1461405}"/>
              </a:ext>
            </a:extLst>
          </p:cNvPr>
          <p:cNvSpPr/>
          <p:nvPr/>
        </p:nvSpPr>
        <p:spPr>
          <a:xfrm rot="5400000" flipH="1">
            <a:off x="5927698" y="5257335"/>
            <a:ext cx="368729" cy="639430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D3697-3851-926F-A150-991CB2724BCF}"/>
              </a:ext>
            </a:extLst>
          </p:cNvPr>
          <p:cNvSpPr/>
          <p:nvPr/>
        </p:nvSpPr>
        <p:spPr>
          <a:xfrm rot="5400000" flipH="1">
            <a:off x="5927698" y="5666015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2C9B74-EC36-74AC-DDBB-C61781E99076}"/>
              </a:ext>
            </a:extLst>
          </p:cNvPr>
          <p:cNvSpPr/>
          <p:nvPr/>
        </p:nvSpPr>
        <p:spPr>
          <a:xfrm rot="5400000" flipH="1">
            <a:off x="5927698" y="6093061"/>
            <a:ext cx="368729" cy="63943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E45B48-0A1B-926D-B0E1-73CD291651E6}"/>
              </a:ext>
            </a:extLst>
          </p:cNvPr>
          <p:cNvSpPr/>
          <p:nvPr/>
        </p:nvSpPr>
        <p:spPr>
          <a:xfrm rot="5400000" flipH="1">
            <a:off x="1343352" y="3977239"/>
            <a:ext cx="1884487" cy="2429910"/>
          </a:xfrm>
          <a:prstGeom prst="ellipse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82F8B08-A84E-6917-6ECC-42ECEAB55F86}"/>
              </a:ext>
            </a:extLst>
          </p:cNvPr>
          <p:cNvSpPr/>
          <p:nvPr/>
        </p:nvSpPr>
        <p:spPr>
          <a:xfrm>
            <a:off x="1335100" y="4516449"/>
            <a:ext cx="130700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실제 키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endParaRPr lang="ko-KR" alt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655548D-95CF-92C3-9DEE-42347BFA427C}"/>
              </a:ext>
            </a:extLst>
          </p:cNvPr>
          <p:cNvSpPr/>
          <p:nvPr/>
        </p:nvSpPr>
        <p:spPr>
          <a:xfrm>
            <a:off x="2083091" y="5164463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792A855-9B6C-A4AB-B9ED-0C8FC2DA7132}"/>
              </a:ext>
            </a:extLst>
          </p:cNvPr>
          <p:cNvSpPr/>
          <p:nvPr/>
        </p:nvSpPr>
        <p:spPr>
          <a:xfrm>
            <a:off x="2609906" y="5650311"/>
            <a:ext cx="64395" cy="643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FAEF885-E835-4B35-9AC5-FA373B44B8C2}"/>
              </a:ext>
            </a:extLst>
          </p:cNvPr>
          <p:cNvGrpSpPr/>
          <p:nvPr/>
        </p:nvGrpSpPr>
        <p:grpSpPr>
          <a:xfrm>
            <a:off x="2402543" y="4734629"/>
            <a:ext cx="590162" cy="281967"/>
            <a:chOff x="2635328" y="4455432"/>
            <a:chExt cx="590162" cy="28196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E4FCAB8-0010-AE97-CE4C-50EEF543604A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2A1FB81-6B0A-7A37-3798-A417296F193E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E102C2-984E-E2F8-7A48-84A33CD56ABA}"/>
              </a:ext>
            </a:extLst>
          </p:cNvPr>
          <p:cNvSpPr/>
          <p:nvPr/>
        </p:nvSpPr>
        <p:spPr>
          <a:xfrm>
            <a:off x="1659720" y="506812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12D43C8-90A6-0032-38F6-B50497FC6F42}"/>
              </a:ext>
            </a:extLst>
          </p:cNvPr>
          <p:cNvSpPr/>
          <p:nvPr/>
        </p:nvSpPr>
        <p:spPr>
          <a:xfrm>
            <a:off x="2210086" y="5541525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20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BC3E3EC-4EB6-08A9-D200-EB502BEF7AEB}"/>
              </a:ext>
            </a:extLst>
          </p:cNvPr>
          <p:cNvGrpSpPr/>
          <p:nvPr/>
        </p:nvGrpSpPr>
        <p:grpSpPr>
          <a:xfrm>
            <a:off x="3275029" y="3767760"/>
            <a:ext cx="590162" cy="281967"/>
            <a:chOff x="2635328" y="4455432"/>
            <a:chExt cx="590162" cy="281967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88A9428-48BA-363A-402F-9D73DDC8E1EB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584AECD-E0FC-F669-D910-89B90D8C9185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BD57813-8763-ADCD-D394-44EB8D63671B}"/>
              </a:ext>
            </a:extLst>
          </p:cNvPr>
          <p:cNvGrpSpPr/>
          <p:nvPr/>
        </p:nvGrpSpPr>
        <p:grpSpPr>
          <a:xfrm>
            <a:off x="2565062" y="3884142"/>
            <a:ext cx="590162" cy="281967"/>
            <a:chOff x="2635328" y="4455432"/>
            <a:chExt cx="590162" cy="28196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D7C73D0-C42A-868B-5A0D-CADC4BE37CA4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41C1E9B-FC5F-542C-5F21-12FECAD97592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7F9EBF3-E088-7AF1-718D-BE94BA1C6E50}"/>
              </a:ext>
            </a:extLst>
          </p:cNvPr>
          <p:cNvGrpSpPr/>
          <p:nvPr/>
        </p:nvGrpSpPr>
        <p:grpSpPr>
          <a:xfrm>
            <a:off x="1955110" y="3704279"/>
            <a:ext cx="590162" cy="281967"/>
            <a:chOff x="2635328" y="4455432"/>
            <a:chExt cx="590162" cy="281967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61D171-75A3-2BF1-75E7-F76E6CC7A33A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481EFA5-E4AD-787B-20FA-0051B12B73EA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9B192D5-2A30-A9FA-E356-951C453191E1}"/>
              </a:ext>
            </a:extLst>
          </p:cNvPr>
          <p:cNvGrpSpPr/>
          <p:nvPr/>
        </p:nvGrpSpPr>
        <p:grpSpPr>
          <a:xfrm>
            <a:off x="3255010" y="4287437"/>
            <a:ext cx="590162" cy="281967"/>
            <a:chOff x="2635328" y="4455432"/>
            <a:chExt cx="590162" cy="281967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FEC3181-89DF-04D4-E191-6E37E18CE21D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1239FFF-C9A8-C503-EA94-E27D0C793CCF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6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A81EECB-DC63-179A-FE71-B9398768E4BF}"/>
              </a:ext>
            </a:extLst>
          </p:cNvPr>
          <p:cNvGrpSpPr/>
          <p:nvPr/>
        </p:nvGrpSpPr>
        <p:grpSpPr>
          <a:xfrm>
            <a:off x="3921879" y="4061679"/>
            <a:ext cx="590162" cy="281967"/>
            <a:chOff x="2635328" y="4455432"/>
            <a:chExt cx="590162" cy="281967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D03B2A3-5F0F-9BD4-A873-A54D3AB2538E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73107A8-FB1F-92B0-7BDE-0106389B4BF1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6DC23E1-F4E6-4496-1AC8-B0EDA2AD07DB}"/>
              </a:ext>
            </a:extLst>
          </p:cNvPr>
          <p:cNvGrpSpPr/>
          <p:nvPr/>
        </p:nvGrpSpPr>
        <p:grpSpPr>
          <a:xfrm>
            <a:off x="3594163" y="3539082"/>
            <a:ext cx="590162" cy="281967"/>
            <a:chOff x="2635328" y="4455432"/>
            <a:chExt cx="590162" cy="281967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E27BDAC-44DE-B5C6-EF77-A883CFDB8A10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DA5722F-E500-88A4-D0F6-10BE5E32BF79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8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54D7B9F-D22F-7242-AC4B-33D61CD9A023}"/>
              </a:ext>
            </a:extLst>
          </p:cNvPr>
          <p:cNvGrpSpPr/>
          <p:nvPr/>
        </p:nvGrpSpPr>
        <p:grpSpPr>
          <a:xfrm>
            <a:off x="2773574" y="3589823"/>
            <a:ext cx="590162" cy="281967"/>
            <a:chOff x="2635328" y="4455432"/>
            <a:chExt cx="590162" cy="281967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8B5B527-F0D4-88B2-2A7F-974A5F8A3180}"/>
                </a:ext>
              </a:extLst>
            </p:cNvPr>
            <p:cNvSpPr/>
            <p:nvPr/>
          </p:nvSpPr>
          <p:spPr>
            <a:xfrm>
              <a:off x="3058732" y="4567961"/>
              <a:ext cx="64395" cy="643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35A3FDA-6EB3-014E-1D63-81006BB3D5BF}"/>
                </a:ext>
              </a:extLst>
            </p:cNvPr>
            <p:cNvSpPr/>
            <p:nvPr/>
          </p:nvSpPr>
          <p:spPr>
            <a:xfrm>
              <a:off x="2635328" y="4455432"/>
              <a:ext cx="590162" cy="2819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9</a:t>
              </a:r>
              <a:endParaRPr lang="ko-KR" altLang="en-US" sz="200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83C1FDE-4974-3520-D5CC-DA7AB659F4C8}"/>
              </a:ext>
            </a:extLst>
          </p:cNvPr>
          <p:cNvCxnSpPr>
            <a:cxnSpLocks/>
            <a:stCxn id="37" idx="7"/>
            <a:endCxn id="16" idx="2"/>
          </p:cNvCxnSpPr>
          <p:nvPr/>
        </p:nvCxnSpPr>
        <p:spPr>
          <a:xfrm flipV="1">
            <a:off x="2880912" y="3934966"/>
            <a:ext cx="2911436" cy="921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22301B5-CD1D-A5CB-BBE1-D13CA274F0A8}"/>
              </a:ext>
            </a:extLst>
          </p:cNvPr>
          <p:cNvCxnSpPr>
            <a:cxnSpLocks/>
            <a:stCxn id="38" idx="6"/>
            <a:endCxn id="18" idx="2"/>
          </p:cNvCxnSpPr>
          <p:nvPr/>
        </p:nvCxnSpPr>
        <p:spPr>
          <a:xfrm flipV="1">
            <a:off x="2147486" y="4752326"/>
            <a:ext cx="3644862" cy="444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81651E7-7F9A-13C6-7A71-EC37ECC0F883}"/>
              </a:ext>
            </a:extLst>
          </p:cNvPr>
          <p:cNvCxnSpPr>
            <a:cxnSpLocks/>
            <a:stCxn id="39" idx="6"/>
            <a:endCxn id="31" idx="2"/>
          </p:cNvCxnSpPr>
          <p:nvPr/>
        </p:nvCxnSpPr>
        <p:spPr>
          <a:xfrm flipV="1">
            <a:off x="2674301" y="5577050"/>
            <a:ext cx="3118047" cy="10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2881D01-81DE-821F-88F3-961646BEC601}"/>
              </a:ext>
            </a:extLst>
          </p:cNvPr>
          <p:cNvSpPr/>
          <p:nvPr/>
        </p:nvSpPr>
        <p:spPr>
          <a:xfrm rot="5400000" flipH="1">
            <a:off x="7300398" y="3731041"/>
            <a:ext cx="368729" cy="407849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09BCCEC-E98C-B81A-EDAA-1FC25B755B4C}"/>
              </a:ext>
            </a:extLst>
          </p:cNvPr>
          <p:cNvSpPr/>
          <p:nvPr/>
        </p:nvSpPr>
        <p:spPr>
          <a:xfrm rot="5400000" flipH="1">
            <a:off x="7851582" y="3587704"/>
            <a:ext cx="368729" cy="694521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3109EFB-394E-F24A-B040-E48C9FB726B0}"/>
              </a:ext>
            </a:extLst>
          </p:cNvPr>
          <p:cNvCxnSpPr>
            <a:cxnSpLocks/>
            <a:stCxn id="16" idx="0"/>
            <a:endCxn id="78" idx="2"/>
          </p:cNvCxnSpPr>
          <p:nvPr/>
        </p:nvCxnSpPr>
        <p:spPr>
          <a:xfrm flipV="1">
            <a:off x="6431778" y="3934965"/>
            <a:ext cx="8490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36595BA-58FB-A3B0-BF34-492F387C4C8F}"/>
              </a:ext>
            </a:extLst>
          </p:cNvPr>
          <p:cNvSpPr/>
          <p:nvPr/>
        </p:nvSpPr>
        <p:spPr>
          <a:xfrm>
            <a:off x="7189594" y="3793980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6CD2EA6-D849-7F73-22ED-C388D3ACAD99}"/>
              </a:ext>
            </a:extLst>
          </p:cNvPr>
          <p:cNvSpPr/>
          <p:nvPr/>
        </p:nvSpPr>
        <p:spPr>
          <a:xfrm rot="5400000" flipH="1">
            <a:off x="7300398" y="4554557"/>
            <a:ext cx="368729" cy="407849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2EA8D2-22C7-6524-825A-115662CEFF17}"/>
              </a:ext>
            </a:extLst>
          </p:cNvPr>
          <p:cNvSpPr/>
          <p:nvPr/>
        </p:nvSpPr>
        <p:spPr>
          <a:xfrm rot="5400000" flipH="1">
            <a:off x="7851582" y="4411220"/>
            <a:ext cx="368729" cy="694521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DFDC1D8-7CE2-A90E-18BB-E9C044B619F1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6431778" y="4758481"/>
            <a:ext cx="8490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B258C5-B919-32EA-876C-31C8ACEDF0D8}"/>
              </a:ext>
            </a:extLst>
          </p:cNvPr>
          <p:cNvSpPr/>
          <p:nvPr/>
        </p:nvSpPr>
        <p:spPr>
          <a:xfrm>
            <a:off x="7189594" y="4617496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F22C35D-53B6-90D3-158B-B77261A3ED3F}"/>
              </a:ext>
            </a:extLst>
          </p:cNvPr>
          <p:cNvSpPr/>
          <p:nvPr/>
        </p:nvSpPr>
        <p:spPr>
          <a:xfrm rot="5400000" flipH="1">
            <a:off x="7300398" y="5359952"/>
            <a:ext cx="368729" cy="407849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D0ADEAB-05C8-05AD-EBAF-AF2F576EFB70}"/>
              </a:ext>
            </a:extLst>
          </p:cNvPr>
          <p:cNvSpPr/>
          <p:nvPr/>
        </p:nvSpPr>
        <p:spPr>
          <a:xfrm rot="5400000" flipH="1">
            <a:off x="7851582" y="5216615"/>
            <a:ext cx="368729" cy="694521"/>
          </a:xfrm>
          <a:prstGeom prst="rect">
            <a:avLst/>
          </a:prstGeom>
          <a:pattFill prst="dkDnDiag">
            <a:fgClr>
              <a:schemeClr val="bg1"/>
            </a:fgClr>
            <a:bgClr>
              <a:schemeClr val="accent6">
                <a:lumMod val="20000"/>
                <a:lumOff val="80000"/>
              </a:schemeClr>
            </a:bgClr>
          </a:patt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0BDD63B-E343-3B91-A744-3528BA812D3B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6431778" y="5563876"/>
            <a:ext cx="84906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B7D8CB4-7EB7-E7A0-A810-0969DC994F21}"/>
              </a:ext>
            </a:extLst>
          </p:cNvPr>
          <p:cNvSpPr/>
          <p:nvPr/>
        </p:nvSpPr>
        <p:spPr>
          <a:xfrm>
            <a:off x="7189594" y="5422891"/>
            <a:ext cx="590162" cy="2819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CD8D466-78DD-6C41-56BB-4198C4530EBA}"/>
              </a:ext>
            </a:extLst>
          </p:cNvPr>
          <p:cNvCxnSpPr>
            <a:cxnSpLocks/>
          </p:cNvCxnSpPr>
          <p:nvPr/>
        </p:nvCxnSpPr>
        <p:spPr>
          <a:xfrm flipV="1">
            <a:off x="8051245" y="3571635"/>
            <a:ext cx="184533" cy="16608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C0B8794-2F33-57FF-FF4D-FC3608890FA4}"/>
              </a:ext>
            </a:extLst>
          </p:cNvPr>
          <p:cNvSpPr/>
          <p:nvPr/>
        </p:nvSpPr>
        <p:spPr>
          <a:xfrm>
            <a:off x="7169502" y="3155790"/>
            <a:ext cx="371623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키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A35F1C9-4D76-2569-4877-308AA3B30090}"/>
              </a:ext>
            </a:extLst>
          </p:cNvPr>
          <p:cNvCxnSpPr>
            <a:cxnSpLocks/>
          </p:cNvCxnSpPr>
          <p:nvPr/>
        </p:nvCxnSpPr>
        <p:spPr>
          <a:xfrm flipH="1" flipV="1">
            <a:off x="7375847" y="3586338"/>
            <a:ext cx="108828" cy="151383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4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69DBC-9460-2F26-4EFA-54D0B764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370A-8836-A8AB-5AE9-6FEB9651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직통 주소 표 </a:t>
            </a:r>
            <a:r>
              <a:rPr lang="en-US" altLang="ko-KR"/>
              <a:t>- </a:t>
            </a:r>
            <a:r>
              <a:rPr lang="ko-KR" altLang="en-US"/>
              <a:t>데이터 추가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22D1E-99FC-D71B-69BE-B5D3C3EE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DIRECT_ADDRESS_INSERT(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데이터 </a:t>
            </a:r>
            <a:r>
              <a:rPr lang="en-US" altLang="ko-KR"/>
              <a:t>x):</a:t>
            </a:r>
            <a:endParaRPr lang="en-US"/>
          </a:p>
          <a:p>
            <a:r>
              <a:rPr lang="en-US"/>
              <a:t>T[x-&gt;key] = 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908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0F888-1A3B-DCAE-598C-1A41C2912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247F-1165-6136-873C-DC0C6D44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123" y="262442"/>
            <a:ext cx="6324352" cy="607653"/>
          </a:xfrm>
        </p:spPr>
        <p:txBody>
          <a:bodyPr>
            <a:spAutoFit/>
          </a:bodyPr>
          <a:lstStyle/>
          <a:p>
            <a:r>
              <a:rPr lang="ko-KR" altLang="en-US"/>
              <a:t>직통 주소 표 </a:t>
            </a:r>
            <a:r>
              <a:rPr lang="en-US" altLang="ko-KR"/>
              <a:t>- </a:t>
            </a:r>
            <a:r>
              <a:rPr lang="ko-KR" altLang="en-US"/>
              <a:t>데이터 삭제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FD84-F47A-F877-7C72-7BF2861B2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DIRECT_ADDRESS_DELETE(</a:t>
            </a:r>
            <a:r>
              <a:rPr lang="ko-KR" altLang="en-US"/>
              <a:t>주소표 </a:t>
            </a:r>
            <a:r>
              <a:rPr lang="en-US" altLang="ko-KR"/>
              <a:t>T, </a:t>
            </a:r>
            <a:r>
              <a:rPr lang="ko-KR" altLang="en-US"/>
              <a:t>데이터 </a:t>
            </a:r>
            <a:r>
              <a:rPr lang="en-US" altLang="ko-KR"/>
              <a:t>x):</a:t>
            </a:r>
            <a:endParaRPr lang="en-US"/>
          </a:p>
          <a:p>
            <a:r>
              <a:rPr lang="en-US"/>
              <a:t>T[x-&gt;key] = </a:t>
            </a:r>
            <a:r>
              <a:rPr lang="ko-KR" altLang="en-US"/>
              <a:t>없음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0420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17892</TotalTime>
  <Words>1225</Words>
  <Application>Microsoft Office PowerPoint</Application>
  <PresentationFormat>화면 슬라이드 쇼(4:3)</PresentationFormat>
  <Paragraphs>309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Aptos</vt:lpstr>
      <vt:lpstr>Aptos Display</vt:lpstr>
      <vt:lpstr>Arial</vt:lpstr>
      <vt:lpstr>Cambria Math</vt:lpstr>
      <vt:lpstr>Office 테마</vt:lpstr>
      <vt:lpstr>자료구조 (Data Structure) 11주차: 해시 테이블</vt:lpstr>
      <vt:lpstr>지금까지 한 내용 정리</vt:lpstr>
      <vt:lpstr>이번 시간 목차</vt:lpstr>
      <vt:lpstr>검색을 하는 방법</vt:lpstr>
      <vt:lpstr>검색을 하는 방법</vt:lpstr>
      <vt:lpstr>검색을 쉽게 하는 방법</vt:lpstr>
      <vt:lpstr>직통 주소 표</vt:lpstr>
      <vt:lpstr>직통 주소 표 - 데이터 추가</vt:lpstr>
      <vt:lpstr>직통 주소 표 - 데이터 삭제</vt:lpstr>
      <vt:lpstr>직통 주소 표 - 데이터 찾기</vt:lpstr>
      <vt:lpstr>직통 주소 표</vt:lpstr>
      <vt:lpstr>해시 표</vt:lpstr>
      <vt:lpstr>해시 표</vt:lpstr>
      <vt:lpstr>해시 표 - 데이터 추가</vt:lpstr>
      <vt:lpstr>해시 표 - 데이터 삭제</vt:lpstr>
      <vt:lpstr>해시 표 - 데이터 찾기</vt:lpstr>
      <vt:lpstr>해시 표 - 데이터 찾기 - 시간 분석</vt:lpstr>
      <vt:lpstr>해시 표 - 데이터 찾기 - 시간 분석</vt:lpstr>
      <vt:lpstr>해시 표</vt:lpstr>
      <vt:lpstr>단순한 해시 표</vt:lpstr>
      <vt:lpstr>단순한 해시 표</vt:lpstr>
      <vt:lpstr>로빈후드식 단순한 해시 표</vt:lpstr>
      <vt:lpstr>로빈후드식 단순한 해시 표</vt:lpstr>
      <vt:lpstr>단순한 해시 표</vt:lpstr>
      <vt:lpstr>단순한 해시 표</vt:lpstr>
      <vt:lpstr>단순한 해시 표</vt:lpstr>
      <vt:lpstr>개선된 주소 계산법</vt:lpstr>
      <vt:lpstr>최신 해시 표</vt:lpstr>
      <vt:lpstr>단순한 해시 표 - 시간 분석</vt:lpstr>
      <vt:lpstr>단순한 해시 표 - 시간 분석</vt:lpstr>
      <vt:lpstr>단순한 해시 표 - 시간 분석</vt:lpstr>
      <vt:lpstr>단순한 해시 표 - 데이터 삭제</vt:lpstr>
      <vt:lpstr>단순한 해시 표 - 데이터 삭제</vt:lpstr>
      <vt:lpstr>해시 함수</vt:lpstr>
      <vt:lpstr>해시 함수</vt:lpstr>
      <vt:lpstr>해시 함수</vt:lpstr>
      <vt:lpstr>해시 함수</vt:lpstr>
      <vt:lpstr>해시 함수</vt:lpstr>
      <vt:lpstr>보안에 쓰이는 해시 함수</vt:lpstr>
      <vt:lpstr>요약</vt:lpstr>
      <vt:lpstr>다음 시간</vt:lpstr>
      <vt:lpstr>기말고사 기출문제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35</cp:revision>
  <dcterms:created xsi:type="dcterms:W3CDTF">2025-07-28T15:04:23Z</dcterms:created>
  <dcterms:modified xsi:type="dcterms:W3CDTF">2025-11-24T22:56:46Z</dcterms:modified>
</cp:coreProperties>
</file>